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1" r:id="rId6"/>
    <p:sldId id="261" r:id="rId7"/>
    <p:sldId id="279" r:id="rId8"/>
    <p:sldId id="275" r:id="rId9"/>
    <p:sldId id="276" r:id="rId10"/>
    <p:sldId id="262" r:id="rId11"/>
    <p:sldId id="263" r:id="rId12"/>
    <p:sldId id="274" r:id="rId13"/>
    <p:sldId id="266" r:id="rId14"/>
    <p:sldId id="277" r:id="rId15"/>
    <p:sldId id="260" r:id="rId16"/>
    <p:sldId id="268" r:id="rId17"/>
    <p:sldId id="292" r:id="rId18"/>
    <p:sldId id="269" r:id="rId19"/>
    <p:sldId id="290" r:id="rId20"/>
    <p:sldId id="291" r:id="rId21"/>
    <p:sldId id="288" r:id="rId22"/>
    <p:sldId id="289" r:id="rId23"/>
    <p:sldId id="286" r:id="rId24"/>
    <p:sldId id="270" r:id="rId25"/>
    <p:sldId id="284" r:id="rId26"/>
    <p:sldId id="283" r:id="rId27"/>
    <p:sldId id="271" r:id="rId28"/>
    <p:sldId id="27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dusingh, Renee" initials="JR" lastIdx="1" clrIdx="0">
    <p:extLst>
      <p:ext uri="{19B8F6BF-5375-455C-9EA6-DF929625EA0E}">
        <p15:presenceInfo xmlns:p15="http://schemas.microsoft.com/office/powerpoint/2012/main" userId="S-1-5-21-2101819216-1749950864-1646547620-219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C84A7-A308-4720-9AD9-C3B50F64265C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1276F-513C-464C-AA02-7DA26D4B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12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BE7A-F867-4722-BB0E-88737D6165F8}" type="datetime1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5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33CC2-0F35-4D6F-AD6F-00DD2FB21025}" type="datetime1">
              <a:rPr lang="en-US" smtClean="0"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90EB-0B9E-49A2-BA8C-C0A412328693}" type="datetime1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28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2262C-92E8-4A71-AE77-289E3D32152F}" type="datetime1">
              <a:rPr lang="en-US" smtClean="0"/>
              <a:t>8/29/2018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6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2D04-53B2-4721-94AC-C0FF53A0CCFA}" type="datetime1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99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E52B-E1C1-431D-963A-0998719BADAE}" type="datetime1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8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151B0-5CC3-412C-8759-D8513D6EE85D}" type="datetime1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8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A94D1-3E54-4816-B569-1D2FE62891A9}" type="datetime1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B883B-7291-4901-A519-A9A47F4B9E08}" type="datetime1">
              <a:rPr lang="en-US" smtClean="0"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0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12628-CEC4-4416-B4A7-8CD6D12E15C5}" type="datetime1">
              <a:rPr lang="en-US" smtClean="0"/>
              <a:t>8/29/2018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1211-2936-4D4C-96DE-BAC9C450498C}" type="datetime1">
              <a:rPr lang="en-US" smtClean="0"/>
              <a:t>8/29/2018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9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93305-2DB8-48F0-9ED1-5A372431C1A4}" type="datetime1">
              <a:rPr lang="en-US" smtClean="0"/>
              <a:t>8/29/2018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41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BAA2F-BD4C-4062-8612-8B3C93A6B3D8}" type="datetime1">
              <a:rPr lang="en-US" smtClean="0"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675BE27B-09B8-4993-8206-8346A04AFFB5}" type="datetime1">
              <a:rPr lang="en-US" smtClean="0"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0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8184C5F-6AEB-4165-B17B-DBE47FE46598}" type="datetime1">
              <a:rPr lang="en-US" smtClean="0"/>
              <a:t>8/29/2018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A8CFA3D5-18CC-4D50-82E0-366C2EE40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816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delraycra.org/rfp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delraycra.org/meetings-agendas-minutes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91178-C599-4FFB-BA2B-885115778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514" y="683921"/>
            <a:ext cx="6446205" cy="3781101"/>
          </a:xfrm>
        </p:spPr>
        <p:txBody>
          <a:bodyPr>
            <a:normAutofit fontScale="90000"/>
          </a:bodyPr>
          <a:lstStyle/>
          <a:p>
            <a:br>
              <a:rPr lang="en-US" sz="5000" dirty="0"/>
            </a:br>
            <a:r>
              <a:rPr lang="en-US" sz="5000" dirty="0"/>
              <a:t>Delray Beach Community Redevelopment Agency</a:t>
            </a:r>
            <a:br>
              <a:rPr lang="en-US" sz="5000" dirty="0"/>
            </a:br>
            <a:r>
              <a:rPr lang="en-US" sz="5000" dirty="0"/>
              <a:t>RFP Pre-Submission Meeting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95EB505-AE12-4878-88D1-3A93384E0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896681"/>
            <a:ext cx="12188952" cy="1961319"/>
          </a:xfrm>
          <a:custGeom>
            <a:avLst/>
            <a:gdLst>
              <a:gd name="connsiteX0" fmla="*/ 0 w 12188952"/>
              <a:gd name="connsiteY0" fmla="*/ 0 h 1961319"/>
              <a:gd name="connsiteX1" fmla="*/ 1996017 w 12188952"/>
              <a:gd name="connsiteY1" fmla="*/ 0 h 1961319"/>
              <a:gd name="connsiteX2" fmla="*/ 2377017 w 12188952"/>
              <a:gd name="connsiteY2" fmla="*/ 263783 h 1961319"/>
              <a:gd name="connsiteX3" fmla="*/ 2385484 w 12188952"/>
              <a:gd name="connsiteY3" fmla="*/ 266713 h 1961319"/>
              <a:gd name="connsiteX4" fmla="*/ 2398184 w 12188952"/>
              <a:gd name="connsiteY4" fmla="*/ 271110 h 1961319"/>
              <a:gd name="connsiteX5" fmla="*/ 2410883 w 12188952"/>
              <a:gd name="connsiteY5" fmla="*/ 275506 h 1961319"/>
              <a:gd name="connsiteX6" fmla="*/ 2421467 w 12188952"/>
              <a:gd name="connsiteY6" fmla="*/ 275506 h 1961319"/>
              <a:gd name="connsiteX7" fmla="*/ 2434167 w 12188952"/>
              <a:gd name="connsiteY7" fmla="*/ 275506 h 1961319"/>
              <a:gd name="connsiteX8" fmla="*/ 2444750 w 12188952"/>
              <a:gd name="connsiteY8" fmla="*/ 271110 h 1961319"/>
              <a:gd name="connsiteX9" fmla="*/ 2457450 w 12188952"/>
              <a:gd name="connsiteY9" fmla="*/ 266713 h 1961319"/>
              <a:gd name="connsiteX10" fmla="*/ 2465917 w 12188952"/>
              <a:gd name="connsiteY10" fmla="*/ 263783 h 1961319"/>
              <a:gd name="connsiteX11" fmla="*/ 2846917 w 12188952"/>
              <a:gd name="connsiteY11" fmla="*/ 0 h 1961319"/>
              <a:gd name="connsiteX12" fmla="*/ 12188952 w 12188952"/>
              <a:gd name="connsiteY12" fmla="*/ 0 h 1961319"/>
              <a:gd name="connsiteX13" fmla="*/ 12188952 w 12188952"/>
              <a:gd name="connsiteY13" fmla="*/ 1264506 h 1961319"/>
              <a:gd name="connsiteX14" fmla="*/ 12188952 w 12188952"/>
              <a:gd name="connsiteY14" fmla="*/ 1917775 h 1961319"/>
              <a:gd name="connsiteX15" fmla="*/ 12188952 w 12188952"/>
              <a:gd name="connsiteY15" fmla="*/ 1961319 h 1961319"/>
              <a:gd name="connsiteX16" fmla="*/ 0 w 12188952"/>
              <a:gd name="connsiteY16" fmla="*/ 1961319 h 1961319"/>
              <a:gd name="connsiteX17" fmla="*/ 0 w 12188952"/>
              <a:gd name="connsiteY17" fmla="*/ 1917775 h 1961319"/>
              <a:gd name="connsiteX18" fmla="*/ 0 w 12188952"/>
              <a:gd name="connsiteY18" fmla="*/ 1264506 h 196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88952" h="1961319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88952" y="0"/>
                </a:lnTo>
                <a:lnTo>
                  <a:pt x="12188952" y="1264506"/>
                </a:lnTo>
                <a:lnTo>
                  <a:pt x="12188952" y="1917775"/>
                </a:lnTo>
                <a:lnTo>
                  <a:pt x="12188952" y="1961319"/>
                </a:lnTo>
                <a:lnTo>
                  <a:pt x="0" y="1961319"/>
                </a:lnTo>
                <a:lnTo>
                  <a:pt x="0" y="1917775"/>
                </a:lnTo>
                <a:lnTo>
                  <a:pt x="0" y="1264506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30A759-ADC7-4BDF-B657-44CB6F7D2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514" y="5262284"/>
            <a:ext cx="6612742" cy="1595716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Delray Beach City Hall</a:t>
            </a:r>
          </a:p>
          <a:p>
            <a:r>
              <a:rPr lang="en-US" sz="3800" dirty="0">
                <a:solidFill>
                  <a:schemeClr val="accent1"/>
                </a:solidFill>
              </a:rPr>
              <a:t>100 NW 1</a:t>
            </a:r>
            <a:r>
              <a:rPr lang="en-US" sz="3800" baseline="30000" dirty="0">
                <a:solidFill>
                  <a:schemeClr val="accent1"/>
                </a:solidFill>
              </a:rPr>
              <a:t>st</a:t>
            </a:r>
            <a:r>
              <a:rPr lang="en-US" sz="3800" dirty="0">
                <a:solidFill>
                  <a:schemeClr val="accent1"/>
                </a:solidFill>
              </a:rPr>
              <a:t> Avenue, Delray Beach</a:t>
            </a:r>
          </a:p>
          <a:p>
            <a:pPr>
              <a:lnSpc>
                <a:spcPct val="90000"/>
              </a:lnSpc>
            </a:pPr>
            <a:r>
              <a:rPr lang="en-US" sz="3800" dirty="0">
                <a:solidFill>
                  <a:schemeClr val="accent1"/>
                </a:solidFill>
              </a:rPr>
              <a:t>August 29, 2018</a:t>
            </a:r>
          </a:p>
          <a:p>
            <a:pPr>
              <a:lnSpc>
                <a:spcPct val="90000"/>
              </a:lnSpc>
            </a:pPr>
            <a:r>
              <a:rPr lang="en-US" sz="3800" dirty="0">
                <a:solidFill>
                  <a:schemeClr val="accent1"/>
                </a:solidFill>
              </a:rPr>
              <a:t>2:00 p.m.</a:t>
            </a:r>
          </a:p>
          <a:p>
            <a:pPr>
              <a:lnSpc>
                <a:spcPct val="90000"/>
              </a:lnSpc>
            </a:pPr>
            <a:endParaRPr lang="en-US" sz="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500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500" dirty="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2BC7B8-5515-40FA-A38E-1054E2061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1342" y="0"/>
            <a:ext cx="465065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14">
            <a:extLst>
              <a:ext uri="{FF2B5EF4-FFF2-40B4-BE49-F238E27FC236}">
                <a16:creationId xmlns:a16="http://schemas.microsoft.com/office/drawing/2014/main" id="{DD55F7DD-ACF1-44A0-B9B5-FC5A87544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4806" y="958640"/>
            <a:ext cx="3363730" cy="4945244"/>
          </a:xfrm>
          <a:prstGeom prst="roundRect">
            <a:avLst>
              <a:gd name="adj" fmla="val 351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FD5BE3-F98F-4999-BFB3-48E65867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094" y="1730346"/>
            <a:ext cx="2767153" cy="27671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171FB-2330-4978-806E-D719807D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FA3D5-18CC-4D50-82E0-366C2EE4096E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pic>
        <p:nvPicPr>
          <p:cNvPr id="17" name="Picture 16" descr="Logo&amp;Tagline_ColorWhiteBack">
            <a:extLst>
              <a:ext uri="{FF2B5EF4-FFF2-40B4-BE49-F238E27FC236}">
                <a16:creationId xmlns:a16="http://schemas.microsoft.com/office/drawing/2014/main" id="{8F921A38-CCC9-4A8D-970A-DC1643F4042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560" y="4944411"/>
            <a:ext cx="1681667" cy="798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7096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51488"/>
            <a:ext cx="11191500" cy="970450"/>
          </a:xfrm>
        </p:spPr>
        <p:txBody>
          <a:bodyPr/>
          <a:lstStyle/>
          <a:p>
            <a:r>
              <a:rPr lang="en-US" dirty="0"/>
              <a:t>Beautification and Infrastructure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10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DB1D2D-24E8-4B09-B677-8CFAED48CAF9}"/>
              </a:ext>
            </a:extLst>
          </p:cNvPr>
          <p:cNvGrpSpPr/>
          <p:nvPr/>
        </p:nvGrpSpPr>
        <p:grpSpPr>
          <a:xfrm>
            <a:off x="-151551" y="2111199"/>
            <a:ext cx="3308850" cy="2837664"/>
            <a:chOff x="63623" y="973303"/>
            <a:chExt cx="3308850" cy="2837664"/>
          </a:xfrm>
        </p:grpSpPr>
        <p:pic>
          <p:nvPicPr>
            <p:cNvPr id="6" name="Content Placeholder 8">
              <a:extLst>
                <a:ext uri="{FF2B5EF4-FFF2-40B4-BE49-F238E27FC236}">
                  <a16:creationId xmlns:a16="http://schemas.microsoft.com/office/drawing/2014/main" id="{253A7FCF-EC2C-475B-A5FA-C7BCABFA48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356" b="10028"/>
            <a:stretch/>
          </p:blipFill>
          <p:spPr>
            <a:xfrm>
              <a:off x="614476" y="1384579"/>
              <a:ext cx="2207145" cy="242638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DF8CF-9174-4BDD-B551-7E0D2816A51E}"/>
                </a:ext>
              </a:extLst>
            </p:cNvPr>
            <p:cNvSpPr txBox="1"/>
            <p:nvPr/>
          </p:nvSpPr>
          <p:spPr>
            <a:xfrm>
              <a:off x="63623" y="973303"/>
              <a:ext cx="33088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NW/SW 5</a:t>
              </a:r>
              <a:r>
                <a:rPr lang="en-US" baseline="30000" dirty="0">
                  <a:solidFill>
                    <a:schemeClr val="bg1"/>
                  </a:solidFill>
                </a:rPr>
                <a:t>th</a:t>
              </a:r>
              <a:r>
                <a:rPr lang="en-US" dirty="0">
                  <a:solidFill>
                    <a:schemeClr val="bg1"/>
                  </a:solidFill>
                </a:rPr>
                <a:t> Avenue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AEE53C2-3B35-4CB3-BD9E-2F2593BD3649}"/>
              </a:ext>
            </a:extLst>
          </p:cNvPr>
          <p:cNvGrpSpPr/>
          <p:nvPr/>
        </p:nvGrpSpPr>
        <p:grpSpPr>
          <a:xfrm>
            <a:off x="2900399" y="2153340"/>
            <a:ext cx="3531577" cy="2527138"/>
            <a:chOff x="4898123" y="3301570"/>
            <a:chExt cx="3379177" cy="2394131"/>
          </a:xfrm>
        </p:grpSpPr>
        <p:pic>
          <p:nvPicPr>
            <p:cNvPr id="9" name="Content Placeholder 6">
              <a:extLst>
                <a:ext uri="{FF2B5EF4-FFF2-40B4-BE49-F238E27FC236}">
                  <a16:creationId xmlns:a16="http://schemas.microsoft.com/office/drawing/2014/main" id="{97622953-A0EA-40F8-ACFE-B18C78A5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5675" y="3678260"/>
              <a:ext cx="2689922" cy="201744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678205-E4D7-4C76-801E-4CAAD9E03DF9}"/>
                </a:ext>
              </a:extLst>
            </p:cNvPr>
            <p:cNvSpPr txBox="1"/>
            <p:nvPr/>
          </p:nvSpPr>
          <p:spPr>
            <a:xfrm>
              <a:off x="4898123" y="3301570"/>
              <a:ext cx="3379177" cy="349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Libby Wesley Plaza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F279BF-81C8-41A7-8EFF-F9076B4D24D5}"/>
              </a:ext>
            </a:extLst>
          </p:cNvPr>
          <p:cNvGrpSpPr/>
          <p:nvPr/>
        </p:nvGrpSpPr>
        <p:grpSpPr>
          <a:xfrm>
            <a:off x="6324397" y="2179379"/>
            <a:ext cx="4495801" cy="2119231"/>
            <a:chOff x="533399" y="4517415"/>
            <a:chExt cx="4495801" cy="211923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B3622BC-B519-499A-8CAE-220967463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399" y="4961726"/>
              <a:ext cx="2137521" cy="160314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519547-1B55-4424-89A8-D66D687B617E}"/>
                </a:ext>
              </a:extLst>
            </p:cNvPr>
            <p:cNvSpPr txBox="1"/>
            <p:nvPr/>
          </p:nvSpPr>
          <p:spPr>
            <a:xfrm>
              <a:off x="947265" y="4517415"/>
              <a:ext cx="3632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MLK Jr. Drive Beautification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6D8DB7C5-DC85-4752-BF5D-97FE3A7D3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763727" y="4937542"/>
              <a:ext cx="2265473" cy="1699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DB06717-36D1-4CE7-9FB9-E1F4E0D1E679}"/>
              </a:ext>
            </a:extLst>
          </p:cNvPr>
          <p:cNvSpPr txBox="1"/>
          <p:nvPr/>
        </p:nvSpPr>
        <p:spPr>
          <a:xfrm>
            <a:off x="6324397" y="4460234"/>
            <a:ext cx="444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NW/SW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Avenue Beautification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FFC7BA-D755-4D98-B5B7-73B68BF7BA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390" y="4904545"/>
            <a:ext cx="2195246" cy="17019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F829C1-6E83-4C7A-8B92-0EA07E3AD7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54" y="4890329"/>
            <a:ext cx="1937236" cy="1677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0FA3F1-1C10-400E-A5F6-675DBC06C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85" y="5122246"/>
            <a:ext cx="2811237" cy="21084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8FD19A-C3DC-4CE6-9905-090360ED8366}"/>
              </a:ext>
            </a:extLst>
          </p:cNvPr>
          <p:cNvSpPr txBox="1"/>
          <p:nvPr/>
        </p:nvSpPr>
        <p:spPr>
          <a:xfrm>
            <a:off x="2892918" y="4729797"/>
            <a:ext cx="3531577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Fire HQ Plaza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E2604F-C08D-4FBA-8F80-C0E779802C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9930" r="7770" b="24270"/>
          <a:stretch/>
        </p:blipFill>
        <p:spPr>
          <a:xfrm>
            <a:off x="-199418" y="5309339"/>
            <a:ext cx="3404584" cy="19644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B0F552-42D1-4F2E-A350-ACF0A42C454F}"/>
              </a:ext>
            </a:extLst>
          </p:cNvPr>
          <p:cNvSpPr txBox="1"/>
          <p:nvPr/>
        </p:nvSpPr>
        <p:spPr>
          <a:xfrm>
            <a:off x="-596356" y="4944435"/>
            <a:ext cx="4448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SW 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St. Beautification</a:t>
            </a:r>
          </a:p>
        </p:txBody>
      </p:sp>
    </p:spTree>
    <p:extLst>
      <p:ext uri="{BB962C8B-B14F-4D97-AF65-F5344CB8AC3E}">
        <p14:creationId xmlns:p14="http://schemas.microsoft.com/office/powerpoint/2010/main" val="2345620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23090"/>
            <a:ext cx="11191500" cy="970450"/>
          </a:xfrm>
        </p:spPr>
        <p:txBody>
          <a:bodyPr/>
          <a:lstStyle/>
          <a:p>
            <a:r>
              <a:rPr lang="en-US" dirty="0"/>
              <a:t>Beautification and Infrastructure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11</a:t>
            </a:fld>
            <a:endParaRPr lang="en-US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FCFAB181-32E3-4CA7-88CC-719B0AB11DB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1688" y="3095818"/>
            <a:ext cx="3480236" cy="314110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23AF77-A23C-4B8B-BF54-CF0573ED136C}"/>
              </a:ext>
            </a:extLst>
          </p:cNvPr>
          <p:cNvSpPr txBox="1"/>
          <p:nvPr/>
        </p:nvSpPr>
        <p:spPr>
          <a:xfrm>
            <a:off x="1163102" y="2411399"/>
            <a:ext cx="3349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West Atlantic Avenue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78FEE13-61C4-460B-81BF-255A3E790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46"/>
          <a:stretch/>
        </p:blipFill>
        <p:spPr>
          <a:xfrm>
            <a:off x="5165205" y="3172750"/>
            <a:ext cx="3382641" cy="185032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839FD82-3B9F-4536-89EF-FF149952D756}"/>
              </a:ext>
            </a:extLst>
          </p:cNvPr>
          <p:cNvSpPr txBox="1">
            <a:spLocks/>
          </p:cNvSpPr>
          <p:nvPr/>
        </p:nvSpPr>
        <p:spPr>
          <a:xfrm>
            <a:off x="5163670" y="1876786"/>
            <a:ext cx="6768353" cy="1452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chemeClr val="bg1"/>
                </a:solidFill>
              </a:rPr>
              <a:t>Gateway Feature - I-95 to NW/SW 12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Ave.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EA192F-E528-4A8D-8C31-2C46C538D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2" t="3252" b="5980"/>
          <a:stretch/>
        </p:blipFill>
        <p:spPr>
          <a:xfrm>
            <a:off x="8775807" y="3172750"/>
            <a:ext cx="3234405" cy="27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0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Rectangle 32">
            <a:extLst>
              <a:ext uri="{FF2B5EF4-FFF2-40B4-BE49-F238E27FC236}">
                <a16:creationId xmlns:a16="http://schemas.microsoft.com/office/drawing/2014/main" id="{B7743172-17A8-4FA4-8434-B813E03B7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23">
            <a:extLst>
              <a:ext uri="{FF2B5EF4-FFF2-40B4-BE49-F238E27FC236}">
                <a16:creationId xmlns:a16="http://schemas.microsoft.com/office/drawing/2014/main" id="{4CE1233C-FD2F-489E-BFDE-086F5FED6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4" y="1800225"/>
            <a:ext cx="3444211" cy="42411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dirty="0"/>
              <a:t>Upcoming Capital </a:t>
            </a:r>
            <a:br>
              <a:rPr lang="en-US" sz="3700" dirty="0"/>
            </a:br>
            <a:r>
              <a:rPr lang="en-US" sz="3700" dirty="0"/>
              <a:t>Improvement Projects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A8CFA3D5-18CC-4D50-82E0-366C2EE4096E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37584-D46E-4D6A-BDE1-3D04B057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326" y="-3175"/>
            <a:ext cx="4582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27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50" y="70120"/>
            <a:ext cx="11191500" cy="970450"/>
          </a:xfrm>
        </p:spPr>
        <p:txBody>
          <a:bodyPr/>
          <a:lstStyle/>
          <a:p>
            <a:r>
              <a:rPr lang="en-US" dirty="0"/>
              <a:t>Upcoming CRA Projects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13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78B8C-8AB7-4EDA-A82A-08C6153690D3}"/>
              </a:ext>
            </a:extLst>
          </p:cNvPr>
          <p:cNvSpPr/>
          <p:nvPr/>
        </p:nvSpPr>
        <p:spPr>
          <a:xfrm>
            <a:off x="334887" y="2294637"/>
            <a:ext cx="105661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</a:rPr>
              <a:t>Carver Square Neighborhood Affordable Housing Developments </a:t>
            </a:r>
          </a:p>
          <a:p>
            <a:pPr lvl="0" algn="ctr">
              <a:defRPr/>
            </a:pPr>
            <a:r>
              <a:rPr lang="en-US" dirty="0">
                <a:solidFill>
                  <a:prstClr val="black"/>
                </a:solidFill>
                <a:ea typeface="Times New Roman"/>
                <a:cs typeface="Arial" panose="020B0604020202020204" pitchFamily="34" charset="0"/>
              </a:rPr>
              <a:t>Carver Square site </a:t>
            </a:r>
            <a:r>
              <a:rPr lang="en-US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and northwest corner of SW 7</a:t>
            </a:r>
            <a:r>
              <a:rPr lang="en-US" baseline="30000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 Avenue and SW 4</a:t>
            </a:r>
            <a:r>
              <a:rPr lang="en-US" baseline="30000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 Street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D148FA9-0D27-40F4-951B-A30D56E8D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0" y="3277186"/>
            <a:ext cx="28749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group of people in a garden&#10;&#10;Description generated with very high confidence">
            <a:extLst>
              <a:ext uri="{FF2B5EF4-FFF2-40B4-BE49-F238E27FC236}">
                <a16:creationId xmlns:a16="http://schemas.microsoft.com/office/drawing/2014/main" id="{EE13BBBC-52FB-4E66-AAAA-9E1C0F15416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77906" y="3245225"/>
            <a:ext cx="2966354" cy="1458329"/>
          </a:xfrm>
          <a:prstGeom prst="rect">
            <a:avLst/>
          </a:prstGeom>
          <a:ln w="44450"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6AF40B-0273-43C2-97B4-F17DDB909B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70" y="4752844"/>
            <a:ext cx="2977090" cy="1458329"/>
          </a:xfrm>
          <a:prstGeom prst="rect">
            <a:avLst/>
          </a:prstGeom>
          <a:ln w="444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FC5E15-217A-498F-8006-48B97D6B00D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5996" r="3779"/>
          <a:stretch/>
        </p:blipFill>
        <p:spPr bwMode="auto">
          <a:xfrm>
            <a:off x="4091387" y="3277186"/>
            <a:ext cx="2141748" cy="3005137"/>
          </a:xfrm>
          <a:prstGeom prst="rect">
            <a:avLst/>
          </a:prstGeom>
          <a:noFill/>
          <a:ln w="41275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ular Callout 8">
            <a:extLst>
              <a:ext uri="{FF2B5EF4-FFF2-40B4-BE49-F238E27FC236}">
                <a16:creationId xmlns:a16="http://schemas.microsoft.com/office/drawing/2014/main" id="{C258F8D5-C721-418D-99FD-F45C74D2099D}"/>
              </a:ext>
            </a:extLst>
          </p:cNvPr>
          <p:cNvSpPr/>
          <p:nvPr/>
        </p:nvSpPr>
        <p:spPr>
          <a:xfrm>
            <a:off x="4369980" y="3427278"/>
            <a:ext cx="792281" cy="1094221"/>
          </a:xfrm>
          <a:prstGeom prst="wedgeRectCallout">
            <a:avLst>
              <a:gd name="adj1" fmla="val -182195"/>
              <a:gd name="adj2" fmla="val 8768"/>
            </a:avLst>
          </a:prstGeom>
          <a:solidFill>
            <a:srgbClr val="00B050">
              <a:alpha val="4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ea typeface="Times New Roman"/>
                <a:cs typeface="Times New Roman"/>
              </a:rPr>
              <a:t> 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82D27C2-4BCF-40BC-A5BB-CFD40E0527B1}"/>
              </a:ext>
            </a:extLst>
          </p:cNvPr>
          <p:cNvSpPr/>
          <p:nvPr/>
        </p:nvSpPr>
        <p:spPr>
          <a:xfrm>
            <a:off x="4958838" y="3460040"/>
            <a:ext cx="1519068" cy="55245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30A43A2-C144-42A9-B9FD-53D2F030845D}"/>
              </a:ext>
            </a:extLst>
          </p:cNvPr>
          <p:cNvSpPr/>
          <p:nvPr/>
        </p:nvSpPr>
        <p:spPr>
          <a:xfrm>
            <a:off x="4958838" y="5091698"/>
            <a:ext cx="1519067" cy="552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24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50" y="70120"/>
            <a:ext cx="11191500" cy="970450"/>
          </a:xfrm>
        </p:spPr>
        <p:txBody>
          <a:bodyPr/>
          <a:lstStyle/>
          <a:p>
            <a:r>
              <a:rPr lang="en-US" dirty="0"/>
              <a:t>Upcoming CRA Projects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14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378B8C-8AB7-4EDA-A82A-08C6153690D3}"/>
              </a:ext>
            </a:extLst>
          </p:cNvPr>
          <p:cNvSpPr/>
          <p:nvPr/>
        </p:nvSpPr>
        <p:spPr>
          <a:xfrm>
            <a:off x="-510988" y="3556514"/>
            <a:ext cx="94487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en-US" sz="2400" dirty="0">
                <a:solidFill>
                  <a:schemeClr val="bg1"/>
                </a:solidFill>
              </a:rPr>
              <a:t>95 SW 5th Avenue Commercial  Development </a:t>
            </a:r>
          </a:p>
          <a:p>
            <a:pPr lvl="1">
              <a:defRPr/>
            </a:pPr>
            <a:r>
              <a:rPr lang="en-US" dirty="0">
                <a:solidFill>
                  <a:prstClr val="black"/>
                </a:solidFill>
              </a:rPr>
              <a:t>Between MLK Jr. Drive &amp; SW 1</a:t>
            </a:r>
            <a:r>
              <a:rPr lang="en-US" baseline="30000" dirty="0">
                <a:solidFill>
                  <a:prstClr val="black"/>
                </a:solidFill>
              </a:rPr>
              <a:t>st</a:t>
            </a:r>
            <a:r>
              <a:rPr lang="en-US" dirty="0">
                <a:solidFill>
                  <a:prstClr val="black"/>
                </a:solidFill>
              </a:rPr>
              <a:t> Street</a:t>
            </a:r>
            <a:r>
              <a:rPr lang="en-US" dirty="0">
                <a:solidFill>
                  <a:schemeClr val="bg1"/>
                </a:solidFill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1E35CF-F0B8-469C-A039-8B61143FD626}"/>
              </a:ext>
            </a:extLst>
          </p:cNvPr>
          <p:cNvSpPr/>
          <p:nvPr/>
        </p:nvSpPr>
        <p:spPr>
          <a:xfrm>
            <a:off x="-510988" y="5685055"/>
            <a:ext cx="9448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2400" dirty="0">
                <a:solidFill>
                  <a:schemeClr val="bg1"/>
                </a:solidFill>
              </a:rPr>
              <a:t>NW/SW Neighborhood Identification Signs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66DBE1-2620-4BC8-8F81-CA8460CFC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24584" b="18872"/>
          <a:stretch/>
        </p:blipFill>
        <p:spPr bwMode="auto">
          <a:xfrm>
            <a:off x="8132474" y="5422274"/>
            <a:ext cx="2228689" cy="137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6E4AED-8C78-4746-8BD7-BAAA62B30E70}"/>
              </a:ext>
            </a:extLst>
          </p:cNvPr>
          <p:cNvSpPr/>
          <p:nvPr/>
        </p:nvSpPr>
        <p:spPr>
          <a:xfrm>
            <a:off x="0" y="2113876"/>
            <a:ext cx="96039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98 NW 5th Ave Mixed-Use </a:t>
            </a:r>
            <a:r>
              <a:rPr lang="en-US" sz="2400" dirty="0" err="1">
                <a:solidFill>
                  <a:schemeClr val="bg1"/>
                </a:solidFill>
              </a:rPr>
              <a:t>Bldg</a:t>
            </a:r>
            <a:r>
              <a:rPr lang="en-US" sz="2400" dirty="0">
                <a:solidFill>
                  <a:schemeClr val="bg1"/>
                </a:solidFill>
              </a:rPr>
              <a:t> Renovations</a:t>
            </a:r>
          </a:p>
          <a:p>
            <a:r>
              <a:rPr lang="en-US" dirty="0">
                <a:solidFill>
                  <a:schemeClr val="bg1"/>
                </a:solidFill>
              </a:rPr>
              <a:t>SW Corner of NW 5th Avenue &amp; NW 1st Street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9" name="Picture 8" descr="A house in the middle of the street&#10;&#10;Description generated with very high confidence">
            <a:extLst>
              <a:ext uri="{FF2B5EF4-FFF2-40B4-BE49-F238E27FC236}">
                <a16:creationId xmlns:a16="http://schemas.microsoft.com/office/drawing/2014/main" id="{A7FA826F-B84F-415A-B373-528A46E9F00B}"/>
              </a:ext>
            </a:extLst>
          </p:cNvPr>
          <p:cNvPicPr/>
          <p:nvPr/>
        </p:nvPicPr>
        <p:blipFill rotWithShape="1">
          <a:blip r:embed="rId3"/>
          <a:srcRect l="20014" t="19188" b="10305"/>
          <a:stretch/>
        </p:blipFill>
        <p:spPr bwMode="auto">
          <a:xfrm>
            <a:off x="6686745" y="1188120"/>
            <a:ext cx="5181600" cy="195703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F7B8E7-4E39-4899-9224-4E553F3E29D5}"/>
              </a:ext>
            </a:extLst>
          </p:cNvPr>
          <p:cNvPicPr/>
          <p:nvPr/>
        </p:nvPicPr>
        <p:blipFill rotWithShape="1">
          <a:blip r:embed="rId4"/>
          <a:srcRect t="31702" r="12051" b="32535"/>
          <a:stretch/>
        </p:blipFill>
        <p:spPr bwMode="auto">
          <a:xfrm>
            <a:off x="7317159" y="3354183"/>
            <a:ext cx="4078779" cy="1881990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057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133F8CB7-795C-4272-9073-64D8CF97F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9277119-B941-4A45-9322-FA2BC135D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23">
            <a:extLst>
              <a:ext uri="{FF2B5EF4-FFF2-40B4-BE49-F238E27FC236}">
                <a16:creationId xmlns:a16="http://schemas.microsoft.com/office/drawing/2014/main" id="{DFDB457D-F372-428B-A10D-41080EF93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>
              <a:duotone>
                <a:schemeClr val="accent1">
                  <a:tint val="98000"/>
                  <a:lumMod val="102000"/>
                </a:schemeClr>
                <a:schemeClr val="accent1">
                  <a:shade val="98000"/>
                  <a:lumMod val="98000"/>
                </a:schemeClr>
              </a:duotone>
            </a:blip>
            <a:tile tx="0" ty="0" sx="100000" sy="100000" flip="none" algn="tl"/>
          </a:blip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349" y="1819275"/>
            <a:ext cx="3606137" cy="42220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/>
              <a:t>Properties included in RFP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C67A6-F9AB-44F3-95B7-CD6C9648848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7" y="688490"/>
            <a:ext cx="7241889" cy="5023821"/>
          </a:xfrm>
          <a:prstGeom prst="roundRect">
            <a:avLst>
              <a:gd name="adj" fmla="val 3876"/>
            </a:avLst>
          </a:prstGeom>
          <a:noFill/>
          <a:ln>
            <a:solidFill>
              <a:schemeClr val="accent1"/>
            </a:solidFill>
          </a:ln>
          <a:effectLst/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A8CFA3D5-18CC-4D50-82E0-366C2EE4096E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858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23090"/>
            <a:ext cx="11191500" cy="970450"/>
          </a:xfrm>
        </p:spPr>
        <p:txBody>
          <a:bodyPr/>
          <a:lstStyle/>
          <a:p>
            <a:r>
              <a:rPr lang="en-US" dirty="0"/>
              <a:t>Information about the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2312962"/>
            <a:ext cx="11373286" cy="4321948"/>
          </a:xfrm>
        </p:spPr>
        <p:txBody>
          <a:bodyPr>
            <a:normAutofit fontScale="77500" lnSpcReduction="20000"/>
          </a:bodyPr>
          <a:lstStyle/>
          <a:p>
            <a:pPr marL="0" lvl="1"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7.4 acres along south side of West Atlantic Ave in 600-700-800 blocks</a:t>
            </a:r>
          </a:p>
          <a:p>
            <a:pPr marL="0" lvl="1" indent="0">
              <a:spcBef>
                <a:spcPts val="0"/>
              </a:spcBef>
              <a:buNone/>
            </a:pPr>
            <a:endParaRPr lang="en-US" sz="3400" dirty="0">
              <a:solidFill>
                <a:schemeClr val="bg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CBD zoning allows wide variety of uses</a:t>
            </a:r>
          </a:p>
          <a:p>
            <a:pPr marL="0" lvl="1">
              <a:spcBef>
                <a:spcPts val="0"/>
              </a:spcBef>
            </a:pPr>
            <a:endParaRPr lang="en-US" sz="3400" dirty="0">
              <a:solidFill>
                <a:schemeClr val="bg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Approximately 900 feet of frontage on West Atlantic Ave.</a:t>
            </a:r>
          </a:p>
          <a:p>
            <a:pPr marL="0" lvl="1">
              <a:spcBef>
                <a:spcPts val="0"/>
              </a:spcBef>
            </a:pPr>
            <a:endParaRPr lang="en-US" sz="3400" dirty="0">
              <a:solidFill>
                <a:schemeClr val="bg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More than 45,000 vehicular trips per day pass the site</a:t>
            </a:r>
          </a:p>
          <a:p>
            <a:pPr marL="0" lvl="2">
              <a:spcBef>
                <a:spcPts val="0"/>
              </a:spcBef>
            </a:pPr>
            <a:endParaRPr lang="en-US" sz="3400" dirty="0">
              <a:solidFill>
                <a:schemeClr val="bg1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3400" dirty="0">
                <a:solidFill>
                  <a:schemeClr val="bg1"/>
                </a:solidFill>
              </a:rPr>
              <a:t>Surveys, appraisal, and </a:t>
            </a:r>
            <a:r>
              <a:rPr lang="en-US" sz="3400" dirty="0" err="1">
                <a:solidFill>
                  <a:schemeClr val="bg1"/>
                </a:solidFill>
              </a:rPr>
              <a:t>environmentals</a:t>
            </a:r>
            <a:r>
              <a:rPr lang="en-US" sz="3400" dirty="0">
                <a:solidFill>
                  <a:schemeClr val="bg1"/>
                </a:solidFill>
              </a:rPr>
              <a:t> available on CRA website</a:t>
            </a:r>
          </a:p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05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336D4B-F9C3-4167-9191-8DA896C80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069BF0B4-2BF1-40F2-8D8E-9CFCED97D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672012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rgbClr val="212121"/>
          </a:solidFill>
          <a:ln>
            <a:noFill/>
          </a:ln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A3693-42B7-4854-A272-896C9E2FF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13" y="5372512"/>
            <a:ext cx="4589009" cy="970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Information about the Properties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778B25-D6B8-4080-BD25-6EB1A2429271}"/>
              </a:ext>
            </a:extLst>
          </p:cNvPr>
          <p:cNvSpPr txBox="1">
            <a:spLocks/>
          </p:cNvSpPr>
          <p:nvPr/>
        </p:nvSpPr>
        <p:spPr>
          <a:xfrm>
            <a:off x="4082144" y="4959642"/>
            <a:ext cx="7658342" cy="1735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90000"/>
              </a:lnSpc>
            </a:pPr>
            <a:r>
              <a:rPr lang="en-US" sz="2000" dirty="0">
                <a:solidFill>
                  <a:srgbClr val="FEFEFE"/>
                </a:solidFill>
              </a:rPr>
              <a:t>2016 approval of mixed used development consisting of:</a:t>
            </a:r>
          </a:p>
          <a:p>
            <a:pPr marL="400050" lvl="2">
              <a:lnSpc>
                <a:spcPct val="90000"/>
              </a:lnSpc>
            </a:pPr>
            <a:r>
              <a:rPr lang="en-US" sz="1800" dirty="0">
                <a:solidFill>
                  <a:srgbClr val="FEFEFE"/>
                </a:solidFill>
              </a:rPr>
              <a:t>40,264 square feet of commercial/retail space including a grocery store, 7,618 square feet of restaurant space, 20,000 square feet of office space and 112 apartment units, 22 of which is workforce housing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3F29D-09EF-4798-BF48-3D8AB272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6079177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A8CFA3D5-18CC-4D50-82E0-366C2EE4096E}" type="slidenum">
              <a:rPr lang="en-US" smtClean="0"/>
              <a:pPr defTabSz="914400"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AC83868-2B3C-4C41-918E-96115CC35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6"/>
            <a:ext cx="12192000" cy="4802534"/>
          </a:xfrm>
        </p:spPr>
      </p:pic>
    </p:spTree>
    <p:extLst>
      <p:ext uri="{BB962C8B-B14F-4D97-AF65-F5344CB8AC3E}">
        <p14:creationId xmlns:p14="http://schemas.microsoft.com/office/powerpoint/2010/main" val="98707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23090"/>
            <a:ext cx="11191500" cy="970450"/>
          </a:xfrm>
        </p:spPr>
        <p:txBody>
          <a:bodyPr/>
          <a:lstStyle/>
          <a:p>
            <a:r>
              <a:rPr lang="en-US" dirty="0"/>
              <a:t>RFP Development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26" y="2286378"/>
            <a:ext cx="11113312" cy="4571622"/>
          </a:xfrm>
        </p:spPr>
        <p:txBody>
          <a:bodyPr>
            <a:noAutofit/>
          </a:bodyPr>
          <a:lstStyle/>
          <a:p>
            <a:pPr marL="0" lvl="1">
              <a:lnSpc>
                <a:spcPct val="80000"/>
              </a:lnSpc>
              <a:spcBef>
                <a:spcPts val="0"/>
              </a:spcBef>
            </a:pPr>
            <a:r>
              <a:rPr lang="en-US" sz="2400" b="1" i="1" u="sng" dirty="0">
                <a:solidFill>
                  <a:schemeClr val="bg1"/>
                </a:solidFill>
              </a:rPr>
              <a:t>Proposal MUST include a full service grocery store </a:t>
            </a:r>
            <a:r>
              <a:rPr lang="en-US" sz="2400" dirty="0">
                <a:solidFill>
                  <a:schemeClr val="bg1"/>
                </a:solidFill>
              </a:rPr>
              <a:t>that is no less than 20,000 square feet.  See RFP page #8 for complete definition. </a:t>
            </a: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endParaRPr lang="en-US" sz="900" dirty="0">
              <a:solidFill>
                <a:schemeClr val="bg1"/>
              </a:solidFill>
            </a:endParaRP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Single-phased development preferred</a:t>
            </a: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endParaRPr lang="en-US" sz="900" dirty="0">
              <a:solidFill>
                <a:schemeClr val="bg1"/>
              </a:solidFill>
            </a:endParaRP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Wide arcades and sidewalks that promote pedestrian friendliness, open spaces, and activities along Atlantic Avenue are encouraged</a:t>
            </a:r>
            <a:endParaRPr lang="en-US" sz="900" dirty="0">
              <a:solidFill>
                <a:schemeClr val="bg1"/>
              </a:solidFill>
            </a:endParaRP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endParaRPr lang="en-US" sz="900" dirty="0">
              <a:solidFill>
                <a:schemeClr val="bg1"/>
              </a:solidFill>
            </a:endParaRP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Residential uses are required as part of the mixed use project</a:t>
            </a: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endParaRPr lang="en-US" sz="900" dirty="0">
              <a:solidFill>
                <a:schemeClr val="bg1"/>
              </a:solidFill>
            </a:endParaRPr>
          </a:p>
          <a:p>
            <a:pPr marL="0" lvl="1">
              <a:lnSpc>
                <a:spcPct val="8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</a:rPr>
              <a:t>Three-story height limitation (38 Feet)</a:t>
            </a:r>
          </a:p>
          <a:p>
            <a:r>
              <a:rPr lang="en-US" sz="2400" dirty="0">
                <a:solidFill>
                  <a:schemeClr val="bg1"/>
                </a:solidFill>
              </a:rPr>
              <a:t>Buildings to front on Atlantic Avenue with parking, garages, driveways at rear</a:t>
            </a:r>
          </a:p>
          <a:p>
            <a:r>
              <a:rPr lang="en-US" sz="2400" dirty="0">
                <a:solidFill>
                  <a:schemeClr val="bg1"/>
                </a:solidFill>
              </a:rPr>
              <a:t>Opportunities for public/shared parking a plus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96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32055"/>
            <a:ext cx="11191500" cy="970450"/>
          </a:xfrm>
        </p:spPr>
        <p:txBody>
          <a:bodyPr/>
          <a:lstStyle/>
          <a:p>
            <a:r>
              <a:rPr lang="en-US" dirty="0"/>
              <a:t>Key Elements in RFP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46" y="2321860"/>
            <a:ext cx="11113312" cy="436683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Provision of housing, including workforce housing on-site or off-site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Inclusion of priority uses identified in the 2012 West Atlantic Area Needs Assessment as follows: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Full-service grocery store (Required use - </a:t>
            </a:r>
            <a:r>
              <a:rPr lang="en-US" sz="2000" dirty="0">
                <a:solidFill>
                  <a:schemeClr val="bg1"/>
                </a:solidFill>
              </a:rPr>
              <a:t>See RFP page #8 for complete definition</a:t>
            </a:r>
            <a:r>
              <a:rPr lang="en-US" sz="2200" dirty="0">
                <a:solidFill>
                  <a:schemeClr val="bg1"/>
                </a:solidFill>
              </a:rPr>
              <a:t>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Pharmacy*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Health and wellness facility (urgent care, clinic, fitness center)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Financial institution (bank or credit union)*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Family/social entertainment (sports bar, jazz club/lounge, amusement venues) </a:t>
            </a:r>
          </a:p>
          <a:p>
            <a:pPr marL="857250" lvl="2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*Pharmacy &amp; Financial Institution may be located with the Grocery Store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9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907A-994A-4828-B635-3E787CEE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281163"/>
            <a:ext cx="10571998" cy="970450"/>
          </a:xfrm>
        </p:spPr>
        <p:txBody>
          <a:bodyPr/>
          <a:lstStyle/>
          <a:p>
            <a:r>
              <a:rPr lang="en-US" dirty="0"/>
              <a:t>West Atlantic Avenue RFP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5B399-67AE-4C11-BD57-F6C82C004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424" y="1965112"/>
            <a:ext cx="10554574" cy="46357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u="sng" dirty="0">
                <a:solidFill>
                  <a:schemeClr val="bg1"/>
                </a:solidFill>
              </a:rPr>
              <a:t>No Lobbying Provision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This is your only chance to speak directly to CRA staff and ask questions concerning the RFP!!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</a:rPr>
              <a:t>Observe The Cone of Silence</a:t>
            </a:r>
          </a:p>
          <a:p>
            <a:endParaRPr lang="en-US" dirty="0"/>
          </a:p>
        </p:txBody>
      </p:sp>
      <p:pic>
        <p:nvPicPr>
          <p:cNvPr id="4" name="Picture 2" descr="C:\Documents and Settings\nolanv\Local Settings\Temporary Internet Files\Content.IE5\H8OBSMOU\MC900048284[1].wmf">
            <a:extLst>
              <a:ext uri="{FF2B5EF4-FFF2-40B4-BE49-F238E27FC236}">
                <a16:creationId xmlns:a16="http://schemas.microsoft.com/office/drawing/2014/main" id="{7BB89750-4D47-48A9-B79B-1E6E2DC81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86" y="4422905"/>
            <a:ext cx="854050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14A8F-1876-404E-A3F4-D7D6FD19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26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23090"/>
            <a:ext cx="11191500" cy="970450"/>
          </a:xfrm>
        </p:spPr>
        <p:txBody>
          <a:bodyPr/>
          <a:lstStyle/>
          <a:p>
            <a:r>
              <a:rPr lang="en-US" dirty="0"/>
              <a:t>Key Elements in RFP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11" y="1794348"/>
            <a:ext cx="11113312" cy="4366839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Relocation plan for existing businesses (700 W. Atlantic Ave)</a:t>
            </a:r>
          </a:p>
          <a:p>
            <a:r>
              <a:rPr lang="en-US" sz="2600" dirty="0">
                <a:solidFill>
                  <a:schemeClr val="bg1"/>
                </a:solidFill>
              </a:rPr>
              <a:t>Space for local small businesses in the new development</a:t>
            </a:r>
          </a:p>
          <a:p>
            <a:r>
              <a:rPr lang="en-US" sz="2600" dirty="0">
                <a:solidFill>
                  <a:schemeClr val="bg1"/>
                </a:solidFill>
              </a:rPr>
              <a:t>Local hiring and inclusion plan</a:t>
            </a:r>
          </a:p>
          <a:p>
            <a:endParaRPr lang="en-US" sz="26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58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23090"/>
            <a:ext cx="11191500" cy="97045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 Inclusion &amp; Participation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357971"/>
            <a:ext cx="11113312" cy="436683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Award subcontracts to at least six (6) Delray Beach Subcontractors/Vendors within 33444, 33445, and 33483</a:t>
            </a:r>
          </a:p>
          <a:p>
            <a:pPr marL="742950" lvl="2" indent="-342900"/>
            <a:r>
              <a:rPr lang="en-US" sz="2200" dirty="0">
                <a:solidFill>
                  <a:schemeClr val="bg1"/>
                </a:solidFill>
              </a:rPr>
              <a:t>Vendors may include suppliers, manufacturers, consulting firms, architects, attorneys, engineers, companies providing surveying or testing, or any other services that are relevant to construction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Construction Management “Teaming” with Local General Contractors</a:t>
            </a:r>
          </a:p>
          <a:p>
            <a:r>
              <a:rPr lang="en-US" sz="2400" dirty="0">
                <a:solidFill>
                  <a:schemeClr val="bg1"/>
                </a:solidFill>
              </a:rPr>
              <a:t>A willingness to work with the CRA and other community partners like the City’s Office of Economic Development, Inc. Pad/SBDC, CareerSource Palm Beach County et al. when seeking local laborers and subcontractors to and support community benefits detailed in the proposal.</a:t>
            </a:r>
          </a:p>
          <a:p>
            <a:pPr marL="457200" lvl="1" indent="-457200">
              <a:lnSpc>
                <a:spcPct val="80000"/>
              </a:lnSpc>
              <a:spcBef>
                <a:spcPts val="0"/>
              </a:spcBef>
            </a:pPr>
            <a:endParaRPr lang="en-US" sz="26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21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5359921" cy="9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/>
              <a:t>Local Inclusion &amp;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5351209" cy="3636511"/>
          </a:xfrm>
        </p:spPr>
        <p:txBody>
          <a:bodyPr>
            <a:normAutofit/>
          </a:bodyPr>
          <a:lstStyle/>
          <a:p>
            <a:r>
              <a:rPr lang="en-US"/>
              <a:t>Provide skilled and unskilled construction jobs with at a minimum livable wages for at least 30 (thirty) local persons within certain census tracts</a:t>
            </a:r>
          </a:p>
          <a:p>
            <a:pPr marL="457200" lvl="1" indent="-457200">
              <a:spcBef>
                <a:spcPts val="0"/>
              </a:spcBef>
            </a:pPr>
            <a:endParaRPr lang="en-US">
              <a:highlight>
                <a:srgbClr val="FFFF00"/>
              </a:highligh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524A27-B6C0-41EA-ABCB-AA2E61FC0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75898" y="0"/>
            <a:ext cx="57130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17">
            <a:extLst>
              <a:ext uri="{FF2B5EF4-FFF2-40B4-BE49-F238E27FC236}">
                <a16:creationId xmlns:a16="http://schemas.microsoft.com/office/drawing/2014/main" id="{F3FCE8DC-E7A6-4A8F-BB57-A87EC4B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8932" y="958640"/>
            <a:ext cx="4419604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FA3D5-18CC-4D50-82E0-366C2EE4096E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462027-0200-49A4-AAD2-079FED7F8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66" y="0"/>
            <a:ext cx="5060020" cy="65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21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416E3E5-5186-46A4-AFBD-337387D31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3" y="0"/>
            <a:ext cx="1218742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B8FAACC-353E-4F84-BA62-A5514185D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7554995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12121"/>
          </a:soli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0053" y="1549101"/>
            <a:ext cx="3575737" cy="1140309"/>
          </a:xfrm>
        </p:spPr>
        <p:txBody>
          <a:bodyPr anchor="b">
            <a:norm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</a:rPr>
              <a:t>RFP Scoring Criteria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FA3D5-18CC-4D50-82E0-366C2EE4096E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120DA45-C57D-43A0-99DF-33F4393DA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78279"/>
              </p:ext>
            </p:extLst>
          </p:nvPr>
        </p:nvGraphicFramePr>
        <p:xfrm>
          <a:off x="473356" y="459097"/>
          <a:ext cx="6612857" cy="597513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709979">
                  <a:extLst>
                    <a:ext uri="{9D8B030D-6E8A-4147-A177-3AD203B41FA5}">
                      <a16:colId xmlns:a16="http://schemas.microsoft.com/office/drawing/2014/main" val="923472012"/>
                    </a:ext>
                  </a:extLst>
                </a:gridCol>
                <a:gridCol w="1405298">
                  <a:extLst>
                    <a:ext uri="{9D8B030D-6E8A-4147-A177-3AD203B41FA5}">
                      <a16:colId xmlns:a16="http://schemas.microsoft.com/office/drawing/2014/main" val="3961223487"/>
                    </a:ext>
                  </a:extLst>
                </a:gridCol>
                <a:gridCol w="4497580">
                  <a:extLst>
                    <a:ext uri="{9D8B030D-6E8A-4147-A177-3AD203B41FA5}">
                      <a16:colId xmlns:a16="http://schemas.microsoft.com/office/drawing/2014/main" val="3173576936"/>
                    </a:ext>
                  </a:extLst>
                </a:gridCol>
              </a:tblGrid>
              <a:tr h="234112">
                <a:tc>
                  <a:txBody>
                    <a:bodyPr/>
                    <a:lstStyle/>
                    <a:p>
                      <a:pPr marL="130175" marR="125730" algn="ctr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Item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Criteria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57275" marR="0">
                        <a:lnSpc>
                          <a:spcPts val="1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Evaluation Criteria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98523530"/>
                  </a:ext>
                </a:extLst>
              </a:tr>
              <a:tr h="74748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</a:rPr>
                        <a:t>1.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 marR="0" algn="ctr">
                        <a:lnSpc>
                          <a:spcPct val="115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Development Team Experience</a:t>
                      </a:r>
                    </a:p>
                    <a:p>
                      <a:pPr marL="40005" marR="0" algn="ctr">
                        <a:lnSpc>
                          <a:spcPct val="115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 Points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Clearly demonstrate the experience of the Team and background for developing similar projects.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7003087"/>
                  </a:ext>
                </a:extLst>
              </a:tr>
              <a:tr h="224991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221615" marR="2190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221615" marR="2190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005" marR="0" algn="ctr">
                        <a:lnSpc>
                          <a:spcPct val="115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 marL="40005" marR="0" algn="ctr">
                        <a:lnSpc>
                          <a:spcPct val="115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Project Concept</a:t>
                      </a:r>
                    </a:p>
                    <a:p>
                      <a:pPr marL="40005" marR="0" algn="ctr">
                        <a:lnSpc>
                          <a:spcPct val="115000"/>
                        </a:lnSpc>
                        <a:spcBef>
                          <a:spcPts val="71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25 Points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Provides for a mixed-use concept /parking etc.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Full-Service Grocer (REQUIRED USE)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Inclusion of Priority Uses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Design/architectural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Size and Scale of project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Schedule to deliver project</a:t>
                      </a:r>
                    </a:p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Enhances the City of Delray Beach’s unique identity and sense</a:t>
                      </a:r>
                      <a:r>
                        <a:rPr lang="en-US" sz="1100" spc="-55">
                          <a:effectLst/>
                        </a:rPr>
                        <a:t> </a:t>
                      </a:r>
                      <a:r>
                        <a:rPr lang="en-US" sz="1100">
                          <a:effectLst/>
                        </a:rPr>
                        <a:t>of place </a:t>
                      </a:r>
                    </a:p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>
                          <a:effectLst/>
                        </a:rPr>
                        <a:t>Integrates into neighborhood and emphasizes aesthetic massing and proportion and establishes a strong relationship with the streets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67111993"/>
                  </a:ext>
                </a:extLst>
              </a:tr>
              <a:tr h="83540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 marL="221615" marR="219075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Community Inclusion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78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 Points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Tenant Space for Local Businesses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(6) Subcontractors commitment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(30) Local hires commitment</a:t>
                      </a:r>
                    </a:p>
                    <a:p>
                      <a:pPr marL="342900" marR="93345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Other (describe)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74143246"/>
                  </a:ext>
                </a:extLst>
              </a:tr>
              <a:tr h="870739">
                <a:tc>
                  <a:txBody>
                    <a:bodyPr/>
                    <a:lstStyle/>
                    <a:p>
                      <a:pPr marL="221615" marR="219075" algn="ctr">
                        <a:lnSpc>
                          <a:spcPct val="107000"/>
                        </a:lnSpc>
                        <a:spcBef>
                          <a:spcPts val="915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221615" marR="219075" algn="ctr">
                        <a:lnSpc>
                          <a:spcPct val="107000"/>
                        </a:lnSpc>
                        <a:spcBef>
                          <a:spcPts val="91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Financial Structure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 points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Pro Forma review</a:t>
                      </a:r>
                    </a:p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Sufficient capital</a:t>
                      </a:r>
                    </a:p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Equity commitments</a:t>
                      </a:r>
                    </a:p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Project cash flow projections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29947971"/>
                  </a:ext>
                </a:extLst>
              </a:tr>
              <a:tr h="1037480">
                <a:tc>
                  <a:txBody>
                    <a:bodyPr/>
                    <a:lstStyle/>
                    <a:p>
                      <a:pPr marL="221615" marR="219075" algn="ctr">
                        <a:lnSpc>
                          <a:spcPct val="107000"/>
                        </a:lnSpc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</a:endParaRPr>
                    </a:p>
                    <a:p>
                      <a:pPr marL="221615" marR="219075" algn="ctr">
                        <a:lnSpc>
                          <a:spcPct val="107000"/>
                        </a:lnSpc>
                        <a:spcBef>
                          <a:spcPts val="114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5.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66675" marR="66040" algn="ctr">
                        <a:lnSpc>
                          <a:spcPct val="107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Fiscal Impact</a:t>
                      </a:r>
                    </a:p>
                    <a:p>
                      <a:pPr marL="66675" marR="66040" algn="ctr">
                        <a:lnSpc>
                          <a:spcPct val="107000"/>
                        </a:lnSpc>
                        <a:spcBef>
                          <a:spcPts val="1095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effectLst/>
                        </a:rPr>
                        <a:t>15 Points</a:t>
                      </a:r>
                      <a:endParaRPr lang="en-US" sz="11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Provides for the highest or best purchase price or best lease terms</a:t>
                      </a:r>
                    </a:p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Provides new jobs for residents of the city and county</a:t>
                      </a:r>
                    </a:p>
                    <a:p>
                      <a:pPr marL="342900" marR="138430" lvl="0" indent="-34290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100" dirty="0">
                          <a:effectLst/>
                        </a:rPr>
                        <a:t>Provides a substantial economic impact to the City of Delray Beach 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46932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160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12" y="223090"/>
            <a:ext cx="11191500" cy="970450"/>
          </a:xfrm>
        </p:spPr>
        <p:txBody>
          <a:bodyPr/>
          <a:lstStyle/>
          <a:p>
            <a:r>
              <a:rPr lang="en-US" dirty="0"/>
              <a:t>Incentives for Developers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3110754"/>
            <a:ext cx="10554574" cy="3050433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Development Infrastructure Assistance (DIA) (Max. $250,000)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Partial reimbursement for public infrastructure costs, paid in annual installments over five years after project completion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Parking with public accessibility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Sidewalks, lighting, utility upgrades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Land Value Investment (LVI)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Long-term land lease for CRA-owned property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$1/year for first 5 years, then incremental rent increases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Job Creation Bonus (JCB)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For companies relocating or creating at least 5 new higher paying jobs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17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079" y="2366684"/>
            <a:ext cx="11432407" cy="3050433"/>
          </a:xfrm>
        </p:spPr>
        <p:txBody>
          <a:bodyPr>
            <a:no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Opportunity Zones:</a:t>
            </a:r>
            <a:r>
              <a:rPr lang="en-US" sz="2400" dirty="0">
                <a:solidFill>
                  <a:schemeClr val="bg1"/>
                </a:solidFill>
              </a:rPr>
              <a:t> 3 of Census Tracts – 67, 68.01 and 68.02 primarily known as “The Set” were recently awarded Federal Opportunity Zone status by the U.S. Treasury </a:t>
            </a:r>
          </a:p>
          <a:p>
            <a:r>
              <a:rPr lang="en-US" sz="2400" b="1" u="sng" dirty="0">
                <a:solidFill>
                  <a:schemeClr val="bg1"/>
                </a:solidFill>
              </a:rPr>
              <a:t>Purpose:</a:t>
            </a:r>
            <a:r>
              <a:rPr lang="en-US" sz="2400" dirty="0">
                <a:solidFill>
                  <a:schemeClr val="bg1"/>
                </a:solidFill>
              </a:rPr>
              <a:t> Opportunity Zones are an economic development tool—that is, they are designed to spur economic development and job creation in distressed communities by providing tax benefits for investors.</a:t>
            </a:r>
          </a:p>
          <a:p>
            <a:r>
              <a:rPr lang="en-US" sz="2400" dirty="0">
                <a:solidFill>
                  <a:schemeClr val="bg1"/>
                </a:solidFill>
              </a:rPr>
              <a:t>Details available on the CRA website: </a:t>
            </a:r>
            <a:r>
              <a:rPr lang="en-US" sz="2400" dirty="0">
                <a:solidFill>
                  <a:schemeClr val="bg1"/>
                </a:solidFill>
                <a:hlinkClick r:id="rId2"/>
              </a:rPr>
              <a:t>http://delraycra.org/rfp/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B3D7CF-324D-47F1-B837-47790191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10" y="267894"/>
            <a:ext cx="10571998" cy="970450"/>
          </a:xfrm>
        </p:spPr>
        <p:txBody>
          <a:bodyPr/>
          <a:lstStyle/>
          <a:p>
            <a:r>
              <a:rPr lang="en-US" dirty="0"/>
              <a:t>Delray Beach Opportunity Zone</a:t>
            </a:r>
          </a:p>
        </p:txBody>
      </p:sp>
    </p:spTree>
    <p:extLst>
      <p:ext uri="{BB962C8B-B14F-4D97-AF65-F5344CB8AC3E}">
        <p14:creationId xmlns:p14="http://schemas.microsoft.com/office/powerpoint/2010/main" val="3228164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A814F8E-8E71-4DD8-9E90-A2886B0BE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D6F07063-98C1-4852-B9CD-9CB5B58C9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0" y="4948368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:dgm="http://schemas.openxmlformats.org/drawingml/2006/diagram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5430663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RFP Timetable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6357430"/>
            <a:ext cx="1062155" cy="4905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CFA3D5-18CC-4D50-82E0-366C2EE4096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94D77B8-5490-42AE-82DC-1928DE3631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12663"/>
              </p:ext>
            </p:extLst>
          </p:nvPr>
        </p:nvGraphicFramePr>
        <p:xfrm>
          <a:off x="643467" y="895533"/>
          <a:ext cx="10905067" cy="3958249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8085412">
                  <a:extLst>
                    <a:ext uri="{9D8B030D-6E8A-4147-A177-3AD203B41FA5}">
                      <a16:colId xmlns:a16="http://schemas.microsoft.com/office/drawing/2014/main" val="3275034126"/>
                    </a:ext>
                  </a:extLst>
                </a:gridCol>
                <a:gridCol w="2819655">
                  <a:extLst>
                    <a:ext uri="{9D8B030D-6E8A-4147-A177-3AD203B41FA5}">
                      <a16:colId xmlns:a16="http://schemas.microsoft.com/office/drawing/2014/main" val="3425579940"/>
                    </a:ext>
                  </a:extLst>
                </a:gridCol>
              </a:tblGrid>
              <a:tr h="3018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RFP Issued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effectLst/>
                        </a:rPr>
                        <a:t>August 21, 2018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003607"/>
                  </a:ext>
                </a:extLst>
              </a:tr>
              <a:tr h="11115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Pre-Proposal Conference 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Delray Beach City Hall, First Floor Conference Room, 100 NW 1</a:t>
                      </a:r>
                      <a:r>
                        <a:rPr lang="en-US" sz="1700" baseline="30000">
                          <a:effectLst/>
                        </a:rPr>
                        <a:t>st</a:t>
                      </a:r>
                      <a:r>
                        <a:rPr lang="en-US" sz="1700">
                          <a:effectLst/>
                        </a:rPr>
                        <a:t> Avenue, Delray Beach, FL 33444. (Attendance is on a voluntary basis. PLEASE NOTE:  This will be the only opportunity for applicants to directly address CRA staff regarding the RFP.)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August 29, 2018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2:00 pm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extLst>
                  <a:ext uri="{0D108BD9-81ED-4DB2-BD59-A6C34878D82A}">
                    <a16:rowId xmlns:a16="http://schemas.microsoft.com/office/drawing/2014/main" val="4289152480"/>
                  </a:ext>
                </a:extLst>
              </a:tr>
              <a:tr h="5717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Deadline for Questions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September 24, 2018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5:00 pm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extLst>
                  <a:ext uri="{0D108BD9-81ED-4DB2-BD59-A6C34878D82A}">
                    <a16:rowId xmlns:a16="http://schemas.microsoft.com/office/drawing/2014/main" val="3656559203"/>
                  </a:ext>
                </a:extLst>
              </a:tr>
              <a:tr h="57175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RFP Submittal</a:t>
                      </a: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Delray Beach CRA office located at 20 N. Swinton Avenue, Delray Beach, FL 33444.  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October 5, 2018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2:00 pm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extLst>
                  <a:ext uri="{0D108BD9-81ED-4DB2-BD59-A6C34878D82A}">
                    <a16:rowId xmlns:a16="http://schemas.microsoft.com/office/drawing/2014/main" val="1453658252"/>
                  </a:ext>
                </a:extLst>
              </a:tr>
              <a:tr h="3018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Selection Committee Ranking 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November 6, 2018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extLst>
                  <a:ext uri="{0D108BD9-81ED-4DB2-BD59-A6C34878D82A}">
                    <a16:rowId xmlns:a16="http://schemas.microsoft.com/office/drawing/2014/main" val="2886757259"/>
                  </a:ext>
                </a:extLst>
              </a:tr>
              <a:tr h="3018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Oral Presentations (if required)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November 13, 2018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extLst>
                  <a:ext uri="{0D108BD9-81ED-4DB2-BD59-A6C34878D82A}">
                    <a16:rowId xmlns:a16="http://schemas.microsoft.com/office/drawing/2014/main" val="2620554588"/>
                  </a:ext>
                </a:extLst>
              </a:tr>
              <a:tr h="3018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</a:rPr>
                        <a:t>CRA Board Approval</a:t>
                      </a:r>
                      <a:endParaRPr lang="en-US" sz="17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</a:rPr>
                        <a:t>December 2018</a:t>
                      </a:r>
                      <a:endParaRPr lang="en-US" sz="17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576" marR="94576" marT="0" marB="0"/>
                </a:tc>
                <a:extLst>
                  <a:ext uri="{0D108BD9-81ED-4DB2-BD59-A6C34878D82A}">
                    <a16:rowId xmlns:a16="http://schemas.microsoft.com/office/drawing/2014/main" val="2962068648"/>
                  </a:ext>
                </a:extLst>
              </a:tr>
            </a:tbl>
          </a:graphicData>
        </a:graphic>
      </p:graphicFrame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EC02DFB-FAEB-4CB3-A121-523EA2952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94377" y="1618130"/>
            <a:ext cx="475129" cy="452718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6F782590-2C8C-416F-8C3F-167D3F3953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94376" y="804114"/>
            <a:ext cx="475129" cy="4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63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395" y="217716"/>
            <a:ext cx="11191500" cy="970450"/>
          </a:xfrm>
        </p:spPr>
        <p:txBody>
          <a:bodyPr/>
          <a:lstStyle/>
          <a:p>
            <a:r>
              <a:rPr lang="en-US" dirty="0"/>
              <a:t>RFP Submittal Requirements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437440"/>
            <a:ext cx="10951592" cy="3636511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Submission Deadline: </a:t>
            </a:r>
            <a:r>
              <a:rPr lang="en-US" sz="2800" b="1" u="sng">
                <a:solidFill>
                  <a:schemeClr val="bg1"/>
                </a:solidFill>
              </a:rPr>
              <a:t>October 5, </a:t>
            </a:r>
            <a:r>
              <a:rPr lang="en-US" sz="2800" b="1" u="sng" dirty="0">
                <a:solidFill>
                  <a:schemeClr val="bg1"/>
                </a:solidFill>
              </a:rPr>
              <a:t>2018 at 2:00 PM</a:t>
            </a:r>
            <a:r>
              <a:rPr lang="en-US" sz="2800" dirty="0">
                <a:solidFill>
                  <a:schemeClr val="bg1"/>
                </a:solidFill>
              </a:rPr>
              <a:t>*</a:t>
            </a:r>
          </a:p>
          <a:p>
            <a:pPr lvl="1"/>
            <a:r>
              <a:rPr lang="en-US" sz="2600" dirty="0">
                <a:solidFill>
                  <a:schemeClr val="bg1"/>
                </a:solidFill>
              </a:rPr>
              <a:t>*NOTE: Submission deadline will be discussed at the September 11, 2018 CRA Board Meeting (Detail about meeting on CRA website: </a:t>
            </a:r>
            <a:r>
              <a:rPr lang="en-US" sz="2600" dirty="0">
                <a:solidFill>
                  <a:schemeClr val="bg1"/>
                </a:solidFill>
                <a:hlinkClick r:id="rId2"/>
              </a:rPr>
              <a:t>http://delraycra.org/meetings-agendas-minutes/</a:t>
            </a:r>
            <a:r>
              <a:rPr lang="en-US" sz="2600" dirty="0">
                <a:solidFill>
                  <a:schemeClr val="bg1"/>
                </a:solidFill>
              </a:rPr>
              <a:t>)</a:t>
            </a:r>
          </a:p>
          <a:p>
            <a:r>
              <a:rPr lang="en-US" sz="3000" dirty="0">
                <a:solidFill>
                  <a:schemeClr val="bg1"/>
                </a:solidFill>
              </a:rPr>
              <a:t>Location: 20 N. Swinton Avenue, Delray Beach</a:t>
            </a:r>
          </a:p>
          <a:p>
            <a:r>
              <a:rPr lang="en-US" sz="2800" dirty="0">
                <a:solidFill>
                  <a:schemeClr val="bg1"/>
                </a:solidFill>
              </a:rPr>
              <a:t>Refer to Acknowledgment Letter – Checklist – Must be submitted with Proposal</a:t>
            </a:r>
          </a:p>
          <a:p>
            <a:r>
              <a:rPr lang="en-US" sz="2800" dirty="0">
                <a:solidFill>
                  <a:schemeClr val="bg1"/>
                </a:solidFill>
              </a:rPr>
              <a:t>Bid Bond - $25,000.00</a:t>
            </a:r>
          </a:p>
          <a:p>
            <a:r>
              <a:rPr lang="en-US" sz="2800" dirty="0">
                <a:solidFill>
                  <a:schemeClr val="bg1"/>
                </a:solidFill>
              </a:rPr>
              <a:t>Non-refundable application fee - $500.00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56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4961534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Last Chance for Face to Face Questions!!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05A293D-F269-4473-8603-8FA6CEF2B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0916" y="0"/>
            <a:ext cx="609108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14">
            <a:extLst>
              <a:ext uri="{FF2B5EF4-FFF2-40B4-BE49-F238E27FC236}">
                <a16:creationId xmlns:a16="http://schemas.microsoft.com/office/drawing/2014/main" id="{43794753-1376-431D-9F85-6AECA9C1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6326" y="958640"/>
            <a:ext cx="479221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amp;Tagline_ColorWhiteBack">
            <a:extLst>
              <a:ext uri="{FF2B5EF4-FFF2-40B4-BE49-F238E27FC236}">
                <a16:creationId xmlns:a16="http://schemas.microsoft.com/office/drawing/2014/main" id="{79553D6E-E1F4-4A45-BEDE-A78E1D9644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163" y="4560751"/>
            <a:ext cx="1906589" cy="99151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FA114-E972-47E2-8025-FD0EC59B5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620" y="1201524"/>
            <a:ext cx="2963674" cy="2963674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</p:spPr>
        <p:txBody>
          <a:bodyPr vert="horz" lIns="91440" tIns="45720" rIns="91440" bIns="1080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A8CFA3D5-18CC-4D50-82E0-366C2EE4096E}" type="slidenum">
              <a:rPr lang="en-US"/>
              <a:pPr defTabSz="914400"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07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Delray Beach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383651"/>
            <a:ext cx="10554574" cy="4384701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Population over 65,000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39,000 ages 18-65 (workforce)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86% of workforce has a high school degree or some higher education 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Median Household Income:  $51,829</a:t>
            </a:r>
          </a:p>
          <a:p>
            <a:r>
              <a:rPr lang="en-US" sz="2400" dirty="0">
                <a:solidFill>
                  <a:schemeClr val="bg1"/>
                </a:solidFill>
              </a:rPr>
              <a:t>Central to 2 International Airports, 2 Seaports, and passenger &amp; freight rail lines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Three hospitals (Delray Medical Center, Bethesda Memorial, &amp; Boca Regional)</a:t>
            </a:r>
          </a:p>
          <a:p>
            <a:r>
              <a:rPr lang="en-US" sz="2400" dirty="0">
                <a:solidFill>
                  <a:schemeClr val="bg1"/>
                </a:solidFill>
              </a:rPr>
              <a:t>Two major universities (FAU &amp; Lynn)</a:t>
            </a:r>
          </a:p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54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Downtown Delray Beach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8F7755-1B84-4BCF-B96F-A571698F67BF}"/>
              </a:ext>
            </a:extLst>
          </p:cNvPr>
          <p:cNvGrpSpPr/>
          <p:nvPr/>
        </p:nvGrpSpPr>
        <p:grpSpPr>
          <a:xfrm>
            <a:off x="2124075" y="2222288"/>
            <a:ext cx="8720138" cy="4321388"/>
            <a:chOff x="1295400" y="1676400"/>
            <a:chExt cx="6648450" cy="439102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D72F458-92B3-4C1C-B95F-DF7650D19A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1676400"/>
              <a:ext cx="6648450" cy="4391025"/>
              <a:chOff x="794" y="915"/>
              <a:chExt cx="4188" cy="2766"/>
            </a:xfrm>
          </p:grpSpPr>
          <p:pic>
            <p:nvPicPr>
              <p:cNvPr id="15" name="Picture 5" descr="delray">
                <a:extLst>
                  <a:ext uri="{FF2B5EF4-FFF2-40B4-BE49-F238E27FC236}">
                    <a16:creationId xmlns:a16="http://schemas.microsoft.com/office/drawing/2014/main" id="{0530DE73-B507-468A-AD1C-BB5FAD8F82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4" y="915"/>
                <a:ext cx="4188" cy="27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99AD259B-AA99-4BA5-A3C7-B5439DFA0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" y="1813"/>
                <a:ext cx="3080" cy="804"/>
              </a:xfrm>
              <a:custGeom>
                <a:avLst/>
                <a:gdLst>
                  <a:gd name="T0" fmla="*/ 28 w 3080"/>
                  <a:gd name="T1" fmla="*/ 0 h 804"/>
                  <a:gd name="T2" fmla="*/ 376 w 3080"/>
                  <a:gd name="T3" fmla="*/ 0 h 804"/>
                  <a:gd name="T4" fmla="*/ 468 w 3080"/>
                  <a:gd name="T5" fmla="*/ 8 h 804"/>
                  <a:gd name="T6" fmla="*/ 628 w 3080"/>
                  <a:gd name="T7" fmla="*/ 4 h 804"/>
                  <a:gd name="T8" fmla="*/ 740 w 3080"/>
                  <a:gd name="T9" fmla="*/ 16 h 804"/>
                  <a:gd name="T10" fmla="*/ 844 w 3080"/>
                  <a:gd name="T11" fmla="*/ 24 h 804"/>
                  <a:gd name="T12" fmla="*/ 1444 w 3080"/>
                  <a:gd name="T13" fmla="*/ 8 h 804"/>
                  <a:gd name="T14" fmla="*/ 3080 w 3080"/>
                  <a:gd name="T15" fmla="*/ 20 h 804"/>
                  <a:gd name="T16" fmla="*/ 3016 w 3080"/>
                  <a:gd name="T17" fmla="*/ 796 h 804"/>
                  <a:gd name="T18" fmla="*/ 0 w 3080"/>
                  <a:gd name="T19" fmla="*/ 804 h 804"/>
                  <a:gd name="T20" fmla="*/ 64 w 3080"/>
                  <a:gd name="T21" fmla="*/ 548 h 804"/>
                  <a:gd name="T22" fmla="*/ 68 w 3080"/>
                  <a:gd name="T23" fmla="*/ 424 h 804"/>
                  <a:gd name="T24" fmla="*/ 72 w 3080"/>
                  <a:gd name="T25" fmla="*/ 316 h 804"/>
                  <a:gd name="T26" fmla="*/ 52 w 3080"/>
                  <a:gd name="T27" fmla="*/ 136 h 804"/>
                  <a:gd name="T28" fmla="*/ 28 w 3080"/>
                  <a:gd name="T29" fmla="*/ 0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80" h="804">
                    <a:moveTo>
                      <a:pt x="28" y="0"/>
                    </a:moveTo>
                    <a:lnTo>
                      <a:pt x="376" y="0"/>
                    </a:lnTo>
                    <a:lnTo>
                      <a:pt x="468" y="8"/>
                    </a:lnTo>
                    <a:lnTo>
                      <a:pt x="628" y="4"/>
                    </a:lnTo>
                    <a:lnTo>
                      <a:pt x="740" y="16"/>
                    </a:lnTo>
                    <a:lnTo>
                      <a:pt x="844" y="24"/>
                    </a:lnTo>
                    <a:lnTo>
                      <a:pt x="1444" y="8"/>
                    </a:lnTo>
                    <a:lnTo>
                      <a:pt x="3080" y="20"/>
                    </a:lnTo>
                    <a:lnTo>
                      <a:pt x="3016" y="796"/>
                    </a:lnTo>
                    <a:lnTo>
                      <a:pt x="0" y="804"/>
                    </a:lnTo>
                    <a:lnTo>
                      <a:pt x="64" y="548"/>
                    </a:lnTo>
                    <a:lnTo>
                      <a:pt x="68" y="424"/>
                    </a:lnTo>
                    <a:lnTo>
                      <a:pt x="72" y="316"/>
                    </a:lnTo>
                    <a:lnTo>
                      <a:pt x="52" y="136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57150" cap="flat" cmpd="sng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>
                        <a:alpha val="35001"/>
                      </a:srgbClr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100584" tIns="5449" rIns="100584" bIns="5449" anchor="ctr"/>
              <a:lstStyle/>
              <a:p>
                <a:endParaRPr lang="en-US"/>
              </a:p>
            </p:txBody>
          </p:sp>
        </p:grpSp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F630A70E-AAC9-4A7E-BF8C-4AB890AB6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9438" y="3124200"/>
              <a:ext cx="1872315" cy="1295400"/>
              <a:chOff x="3488" y="1832"/>
              <a:chExt cx="1114" cy="788"/>
            </a:xfrm>
          </p:grpSpPr>
          <p:sp>
            <p:nvSpPr>
              <p:cNvPr id="13" name="Freeform 17">
                <a:extLst>
                  <a:ext uri="{FF2B5EF4-FFF2-40B4-BE49-F238E27FC236}">
                    <a16:creationId xmlns:a16="http://schemas.microsoft.com/office/drawing/2014/main" id="{31034396-3694-4968-B226-5F05FE45D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1832"/>
                <a:ext cx="672" cy="788"/>
              </a:xfrm>
              <a:custGeom>
                <a:avLst/>
                <a:gdLst>
                  <a:gd name="T0" fmla="*/ 96 w 672"/>
                  <a:gd name="T1" fmla="*/ 0 h 788"/>
                  <a:gd name="T2" fmla="*/ 672 w 672"/>
                  <a:gd name="T3" fmla="*/ 0 h 788"/>
                  <a:gd name="T4" fmla="*/ 604 w 672"/>
                  <a:gd name="T5" fmla="*/ 788 h 788"/>
                  <a:gd name="T6" fmla="*/ 0 w 672"/>
                  <a:gd name="T7" fmla="*/ 780 h 788"/>
                  <a:gd name="T8" fmla="*/ 96 w 672"/>
                  <a:gd name="T9" fmla="*/ 0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2" h="788">
                    <a:moveTo>
                      <a:pt x="96" y="0"/>
                    </a:moveTo>
                    <a:lnTo>
                      <a:pt x="672" y="0"/>
                    </a:lnTo>
                    <a:lnTo>
                      <a:pt x="604" y="788"/>
                    </a:lnTo>
                    <a:lnTo>
                      <a:pt x="0" y="78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0000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100584" tIns="5449" rIns="100584" bIns="5449" anchor="ctr"/>
              <a:lstStyle/>
              <a:p>
                <a:endParaRPr lang="en-US"/>
              </a:p>
            </p:txBody>
          </p:sp>
          <p:sp>
            <p:nvSpPr>
              <p:cNvPr id="14" name="Text Box 18">
                <a:extLst>
                  <a:ext uri="{FF2B5EF4-FFF2-40B4-BE49-F238E27FC236}">
                    <a16:creationId xmlns:a16="http://schemas.microsoft.com/office/drawing/2014/main" id="{E10A23DA-1351-4992-89BF-7F1EEC09A3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5" y="2029"/>
                <a:ext cx="1107" cy="3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883" dir="2696342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584" tIns="5449" rIns="100584" bIns="5449">
                <a:spAutoFit/>
              </a:bodyPr>
              <a:lstStyle/>
              <a:p>
                <a:pPr algn="ctr"/>
                <a:r>
                  <a:rPr lang="en-US" sz="1800" b="1" dirty="0">
                    <a:latin typeface="Verdana" pitchFamily="34" charset="0"/>
                  </a:rPr>
                  <a:t>Beach District</a:t>
                </a:r>
                <a:endParaRPr lang="en-US" sz="1800" b="1" dirty="0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id="{CE2F761F-29EA-43C7-BDE5-3FB3E9A2E8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250" y="2369163"/>
              <a:ext cx="1757363" cy="2333191"/>
              <a:chOff x="2556" y="1332"/>
              <a:chExt cx="1107" cy="1508"/>
            </a:xfrm>
          </p:grpSpPr>
          <p:sp>
            <p:nvSpPr>
              <p:cNvPr id="11" name="Freeform 20">
                <a:extLst>
                  <a:ext uri="{FF2B5EF4-FFF2-40B4-BE49-F238E27FC236}">
                    <a16:creationId xmlns:a16="http://schemas.microsoft.com/office/drawing/2014/main" id="{D5B483E0-D6BE-403E-AF50-9C8A63765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1332"/>
                <a:ext cx="981" cy="1508"/>
              </a:xfrm>
              <a:custGeom>
                <a:avLst/>
                <a:gdLst>
                  <a:gd name="T0" fmla="*/ 0 w 964"/>
                  <a:gd name="T1" fmla="*/ 0 h 788"/>
                  <a:gd name="T2" fmla="*/ 964 w 964"/>
                  <a:gd name="T3" fmla="*/ 8 h 788"/>
                  <a:gd name="T4" fmla="*/ 864 w 964"/>
                  <a:gd name="T5" fmla="*/ 780 h 788"/>
                  <a:gd name="T6" fmla="*/ 8 w 964"/>
                  <a:gd name="T7" fmla="*/ 788 h 788"/>
                  <a:gd name="T8" fmla="*/ 0 w 964"/>
                  <a:gd name="T9" fmla="*/ 0 h 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4" h="788">
                    <a:moveTo>
                      <a:pt x="0" y="0"/>
                    </a:moveTo>
                    <a:lnTo>
                      <a:pt x="964" y="8"/>
                    </a:lnTo>
                    <a:lnTo>
                      <a:pt x="864" y="780"/>
                    </a:lnTo>
                    <a:lnTo>
                      <a:pt x="8" y="7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100584" tIns="5449" rIns="100584" bIns="5449" anchor="ctr"/>
              <a:lstStyle/>
              <a:p>
                <a:endParaRPr lang="en-US" dirty="0"/>
              </a:p>
            </p:txBody>
          </p:sp>
          <p:sp>
            <p:nvSpPr>
              <p:cNvPr id="12" name="Text Box 21">
                <a:extLst>
                  <a:ext uri="{FF2B5EF4-FFF2-40B4-BE49-F238E27FC236}">
                    <a16:creationId xmlns:a16="http://schemas.microsoft.com/office/drawing/2014/main" id="{86C3858D-CDFD-41DB-A6D4-A6DE2D9F69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56" y="2021"/>
                <a:ext cx="1107" cy="3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883" dir="2696342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584" tIns="5449" rIns="100584" bIns="5449">
                <a:spAutoFit/>
              </a:bodyPr>
              <a:lstStyle/>
              <a:p>
                <a:pPr algn="ctr"/>
                <a:r>
                  <a:rPr lang="en-US" sz="1800" b="1">
                    <a:latin typeface="Verdana" pitchFamily="34" charset="0"/>
                  </a:rPr>
                  <a:t>Central Core</a:t>
                </a:r>
                <a:endParaRPr lang="en-US" sz="1800" b="1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8" name="Group 22">
              <a:extLst>
                <a:ext uri="{FF2B5EF4-FFF2-40B4-BE49-F238E27FC236}">
                  <a16:creationId xmlns:a16="http://schemas.microsoft.com/office/drawing/2014/main" id="{49ADB5A8-3D4C-4CE4-ACDC-B5AAA73D55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79575" y="3124200"/>
              <a:ext cx="2495550" cy="1295400"/>
              <a:chOff x="1074" y="1812"/>
              <a:chExt cx="1572" cy="798"/>
            </a:xfrm>
          </p:grpSpPr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E59A87ED-A8C9-4CE6-B07D-2C627AF09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4" y="1812"/>
                <a:ext cx="1572" cy="798"/>
              </a:xfrm>
              <a:custGeom>
                <a:avLst/>
                <a:gdLst>
                  <a:gd name="T0" fmla="*/ 30 w 1572"/>
                  <a:gd name="T1" fmla="*/ 0 h 798"/>
                  <a:gd name="T2" fmla="*/ 654 w 1572"/>
                  <a:gd name="T3" fmla="*/ 0 h 798"/>
                  <a:gd name="T4" fmla="*/ 828 w 1572"/>
                  <a:gd name="T5" fmla="*/ 24 h 798"/>
                  <a:gd name="T6" fmla="*/ 1548 w 1572"/>
                  <a:gd name="T7" fmla="*/ 6 h 798"/>
                  <a:gd name="T8" fmla="*/ 1572 w 1572"/>
                  <a:gd name="T9" fmla="*/ 786 h 798"/>
                  <a:gd name="T10" fmla="*/ 0 w 1572"/>
                  <a:gd name="T11" fmla="*/ 798 h 798"/>
                  <a:gd name="T12" fmla="*/ 54 w 1572"/>
                  <a:gd name="T13" fmla="*/ 618 h 798"/>
                  <a:gd name="T14" fmla="*/ 78 w 1572"/>
                  <a:gd name="T15" fmla="*/ 462 h 798"/>
                  <a:gd name="T16" fmla="*/ 72 w 1572"/>
                  <a:gd name="T17" fmla="*/ 294 h 798"/>
                  <a:gd name="T18" fmla="*/ 72 w 1572"/>
                  <a:gd name="T19" fmla="*/ 192 h 798"/>
                  <a:gd name="T20" fmla="*/ 30 w 1572"/>
                  <a:gd name="T21" fmla="*/ 0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72" h="798">
                    <a:moveTo>
                      <a:pt x="30" y="0"/>
                    </a:moveTo>
                    <a:lnTo>
                      <a:pt x="654" y="0"/>
                    </a:lnTo>
                    <a:lnTo>
                      <a:pt x="828" y="24"/>
                    </a:lnTo>
                    <a:lnTo>
                      <a:pt x="1548" y="6"/>
                    </a:lnTo>
                    <a:lnTo>
                      <a:pt x="1572" y="786"/>
                    </a:lnTo>
                    <a:lnTo>
                      <a:pt x="0" y="798"/>
                    </a:lnTo>
                    <a:lnTo>
                      <a:pt x="54" y="618"/>
                    </a:lnTo>
                    <a:lnTo>
                      <a:pt x="78" y="462"/>
                    </a:lnTo>
                    <a:lnTo>
                      <a:pt x="72" y="294"/>
                    </a:lnTo>
                    <a:lnTo>
                      <a:pt x="72" y="19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FF00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100584" tIns="5449" rIns="100584" bIns="5449" anchor="ctr"/>
              <a:lstStyle/>
              <a:p>
                <a:endParaRPr lang="en-US"/>
              </a:p>
            </p:txBody>
          </p:sp>
          <p:sp>
            <p:nvSpPr>
              <p:cNvPr id="10" name="Text Box 24">
                <a:extLst>
                  <a:ext uri="{FF2B5EF4-FFF2-40B4-BE49-F238E27FC236}">
                    <a16:creationId xmlns:a16="http://schemas.microsoft.com/office/drawing/2014/main" id="{D303ECEB-C60B-4707-9280-B1579FCDB4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9" y="2022"/>
                <a:ext cx="1348" cy="34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883" dir="2696342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0584" tIns="5449" rIns="100584" bIns="5449">
                <a:spAutoFit/>
              </a:bodyPr>
              <a:lstStyle/>
              <a:p>
                <a:pPr algn="ctr"/>
                <a:r>
                  <a:rPr lang="en-US" sz="1800" b="1">
                    <a:latin typeface="Verdana" pitchFamily="34" charset="0"/>
                  </a:rPr>
                  <a:t>West Atlantic Neighborhood</a:t>
                </a:r>
                <a:endParaRPr lang="en-US" sz="1800" b="1">
                  <a:solidFill>
                    <a:schemeClr val="bg1"/>
                  </a:solidFill>
                  <a:latin typeface="Verdana" pitchFamily="34" charset="0"/>
                </a:endParaRPr>
              </a:p>
            </p:txBody>
          </p:sp>
        </p:grp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82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88" y="232035"/>
            <a:ext cx="10571998" cy="970450"/>
          </a:xfrm>
        </p:spPr>
        <p:txBody>
          <a:bodyPr/>
          <a:lstStyle/>
          <a:p>
            <a:r>
              <a:rPr lang="en-US" dirty="0"/>
              <a:t>About West Atlantic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4BD1A-692D-4E40-B370-3539B6C75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524676"/>
            <a:ext cx="10554574" cy="3636511"/>
          </a:xfrm>
        </p:spPr>
        <p:txBody>
          <a:bodyPr/>
          <a:lstStyle/>
          <a:p>
            <a:r>
              <a:rPr lang="en-US" sz="2600" dirty="0">
                <a:solidFill>
                  <a:schemeClr val="bg1"/>
                </a:solidFill>
              </a:rPr>
              <a:t>“Front Door” to Downtown Delray Beach</a:t>
            </a:r>
          </a:p>
          <a:p>
            <a:r>
              <a:rPr lang="en-US" sz="2600" dirty="0">
                <a:solidFill>
                  <a:schemeClr val="bg1"/>
                </a:solidFill>
              </a:rPr>
              <a:t>From I-95 to Swinton Avenue</a:t>
            </a:r>
          </a:p>
          <a:p>
            <a:r>
              <a:rPr lang="en-US" sz="2600" dirty="0">
                <a:solidFill>
                  <a:schemeClr val="bg1"/>
                </a:solidFill>
              </a:rPr>
              <a:t>Numerous governmental, institutional facilities:</a:t>
            </a:r>
          </a:p>
          <a:p>
            <a:pPr marL="45720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S. County Courthouse, Delray Beach Public Library, Delray Beach Fire Dept. Headquarters, Delray Beach Police Department, Tennis Center (including 8,000 seat Stadium)</a:t>
            </a:r>
          </a:p>
          <a:p>
            <a:r>
              <a:rPr lang="en-US" sz="2600" dirty="0">
                <a:solidFill>
                  <a:schemeClr val="bg1"/>
                </a:solidFill>
              </a:rPr>
              <a:t>Approximately </a:t>
            </a:r>
            <a:r>
              <a:rPr lang="en-US" sz="2600" dirty="0">
                <a:solidFill>
                  <a:schemeClr val="bg1"/>
                </a:solidFill>
                <a:ea typeface="Times New Roman"/>
              </a:rPr>
              <a:t>45,000 </a:t>
            </a:r>
            <a:r>
              <a:rPr lang="en-US" sz="2600" dirty="0">
                <a:solidFill>
                  <a:schemeClr val="bg1"/>
                </a:solidFill>
              </a:rPr>
              <a:t>vehicular trips per day</a:t>
            </a:r>
          </a:p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2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1191500" cy="970450"/>
          </a:xfrm>
        </p:spPr>
        <p:txBody>
          <a:bodyPr/>
          <a:lstStyle/>
          <a:p>
            <a:r>
              <a:rPr lang="en-US" dirty="0"/>
              <a:t>CRA Investment in West Atlantic Area and Surrounding Neighborhoods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6862A99-6CD7-41A6-9BC2-7F18C9B12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14" y="2279377"/>
            <a:ext cx="11191500" cy="457862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Redevelopment of the West Atlantic area is a </a:t>
            </a:r>
            <a:r>
              <a:rPr lang="en-US" sz="2000" b="1" u="sng" dirty="0">
                <a:solidFill>
                  <a:schemeClr val="bg1"/>
                </a:solidFill>
              </a:rPr>
              <a:t>priority</a:t>
            </a:r>
            <a:r>
              <a:rPr lang="en-US" sz="2000" dirty="0">
                <a:solidFill>
                  <a:schemeClr val="bg1"/>
                </a:solidFill>
              </a:rPr>
              <a:t>, with projects identified in several redevelopment plans: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Community Redevelopment Plan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Downtown Master Plan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Southwest Area Neighborhood Redevelopment Plan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The Set Transformation Plan (pending adoption)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Other area plans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Downtown Retail Market Study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Downtown </a:t>
            </a:r>
            <a:r>
              <a:rPr lang="en-US" sz="1800" dirty="0" err="1">
                <a:solidFill>
                  <a:schemeClr val="bg1"/>
                </a:solidFill>
              </a:rPr>
              <a:t>Shopability</a:t>
            </a:r>
            <a:r>
              <a:rPr lang="en-US" sz="1800" dirty="0">
                <a:solidFill>
                  <a:schemeClr val="bg1"/>
                </a:solidFill>
              </a:rPr>
              <a:t> Analysis</a:t>
            </a:r>
          </a:p>
          <a:p>
            <a:r>
              <a:rPr lang="en-US" sz="2000" dirty="0">
                <a:solidFill>
                  <a:schemeClr val="bg1"/>
                </a:solidFill>
              </a:rPr>
              <a:t>Since 2003, the CRA has invested over $65 million along W. Atlantic and in the NW/SW neighborhoods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61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24" y="277598"/>
            <a:ext cx="11191500" cy="970450"/>
          </a:xfrm>
        </p:spPr>
        <p:txBody>
          <a:bodyPr/>
          <a:lstStyle/>
          <a:p>
            <a:r>
              <a:rPr lang="en-US" dirty="0"/>
              <a:t>Redevelopment Projects in the Area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B03ECB-21B0-4FAD-99F2-D980754A36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19483" y="2006978"/>
            <a:ext cx="6495054" cy="99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Fairfield Inn &amp; Suites by Marriott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910 W Atlantic Ave, Delray Beach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3D5847-93FE-4A72-ACAF-061A61A09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0498"/>
            <a:ext cx="12214536" cy="305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99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24" y="277598"/>
            <a:ext cx="11191500" cy="970450"/>
          </a:xfrm>
        </p:spPr>
        <p:txBody>
          <a:bodyPr/>
          <a:lstStyle/>
          <a:p>
            <a:r>
              <a:rPr lang="en-US" dirty="0"/>
              <a:t>Redevelopment Projects in the Area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B03ECB-21B0-4FAD-99F2-D980754A36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76917" y="2603796"/>
            <a:ext cx="2352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Atlantic Grove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0862CB-3AFF-492A-A1E2-7E8F587ED7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04" y="3003906"/>
            <a:ext cx="3184574" cy="2220852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pic>
        <p:nvPicPr>
          <p:cNvPr id="7" name="Picture 4" descr="P:\Photos\Palm Manor\45 SW 9th Ave - November 3, 2010 084.jpg">
            <a:extLst>
              <a:ext uri="{FF2B5EF4-FFF2-40B4-BE49-F238E27FC236}">
                <a16:creationId xmlns:a16="http://schemas.microsoft.com/office/drawing/2014/main" id="{BC8BFC78-E4ED-44BA-A2B9-A8B8F280D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1491" y="3003906"/>
            <a:ext cx="3624520" cy="230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1D13D6-1A23-40ED-BF0E-ECB0780B81EA}"/>
              </a:ext>
            </a:extLst>
          </p:cNvPr>
          <p:cNvSpPr txBox="1"/>
          <p:nvPr/>
        </p:nvSpPr>
        <p:spPr>
          <a:xfrm>
            <a:off x="3948460" y="2604242"/>
            <a:ext cx="362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Palm Manor Apartments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D13F0C7-B130-48DB-8726-2785C2293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948" y="3005364"/>
            <a:ext cx="3823545" cy="2299029"/>
          </a:xfrm>
          <a:prstGeom prst="rect">
            <a:avLst/>
          </a:prstGeo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96093F14-359C-43CB-A30B-994CD768BEB2}"/>
              </a:ext>
            </a:extLst>
          </p:cNvPr>
          <p:cNvSpPr txBox="1">
            <a:spLocks/>
          </p:cNvSpPr>
          <p:nvPr/>
        </p:nvSpPr>
        <p:spPr>
          <a:xfrm>
            <a:off x="8037302" y="2603796"/>
            <a:ext cx="3138100" cy="400110"/>
          </a:xfrm>
          <a:prstGeom prst="rect">
            <a:avLst/>
          </a:prstGeom>
          <a:noFill/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en-US" sz="2000" dirty="0">
                <a:solidFill>
                  <a:schemeClr val="bg1"/>
                </a:solidFill>
              </a:rPr>
              <a:t>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Avenue Market</a:t>
            </a:r>
          </a:p>
        </p:txBody>
      </p:sp>
    </p:spTree>
    <p:extLst>
      <p:ext uri="{BB962C8B-B14F-4D97-AF65-F5344CB8AC3E}">
        <p14:creationId xmlns:p14="http://schemas.microsoft.com/office/powerpoint/2010/main" val="182187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3A2-7CB7-4BF0-AC7D-29A59033D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24" y="277598"/>
            <a:ext cx="11191500" cy="970450"/>
          </a:xfrm>
        </p:spPr>
        <p:txBody>
          <a:bodyPr/>
          <a:lstStyle/>
          <a:p>
            <a:r>
              <a:rPr lang="en-US" dirty="0"/>
              <a:t>Redevelopment Projects in the Area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AA5BAB2-8ACD-4893-850C-ADE7B49F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FA3D5-18CC-4D50-82E0-366C2EE4096E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B03ECB-21B0-4FAD-99F2-D980754A36B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7651" y="2608840"/>
            <a:ext cx="235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Career Cottage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AF0EDA-F9C0-4922-B3AE-5F45A5A4856B}"/>
              </a:ext>
            </a:extLst>
          </p:cNvPr>
          <p:cNvGrpSpPr/>
          <p:nvPr/>
        </p:nvGrpSpPr>
        <p:grpSpPr>
          <a:xfrm>
            <a:off x="7961694" y="2608840"/>
            <a:ext cx="3800000" cy="2751275"/>
            <a:chOff x="4812863" y="4179332"/>
            <a:chExt cx="3492937" cy="2373868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624BD460-FCB2-402C-9EE0-A53CF7E88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12863" y="4577972"/>
              <a:ext cx="3492937" cy="19752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2A2969-1B39-491B-AF69-D9F5B82A8DAF}"/>
                </a:ext>
              </a:extLst>
            </p:cNvPr>
            <p:cNvSpPr txBox="1"/>
            <p:nvPr/>
          </p:nvSpPr>
          <p:spPr>
            <a:xfrm>
              <a:off x="5058638" y="4179332"/>
              <a:ext cx="2971800" cy="345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Delray Public Library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AE633D-5835-483A-B095-2A6FC23A56BA}"/>
              </a:ext>
            </a:extLst>
          </p:cNvPr>
          <p:cNvGrpSpPr/>
          <p:nvPr/>
        </p:nvGrpSpPr>
        <p:grpSpPr>
          <a:xfrm>
            <a:off x="4070702" y="2608840"/>
            <a:ext cx="3477037" cy="2751275"/>
            <a:chOff x="568849" y="3878124"/>
            <a:chExt cx="3477037" cy="2751275"/>
          </a:xfrm>
        </p:grpSpPr>
        <p:pic>
          <p:nvPicPr>
            <p:cNvPr id="19" name="Content Placeholder 5">
              <a:extLst>
                <a:ext uri="{FF2B5EF4-FFF2-40B4-BE49-F238E27FC236}">
                  <a16:creationId xmlns:a16="http://schemas.microsoft.com/office/drawing/2014/main" id="{DC70A145-BAEE-4B58-995D-96C273857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0451"/>
            <a:stretch/>
          </p:blipFill>
          <p:spPr>
            <a:xfrm>
              <a:off x="568849" y="4294164"/>
              <a:ext cx="3477037" cy="233523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63E6A2-4F43-49B0-BAF8-74F594EEBF7A}"/>
                </a:ext>
              </a:extLst>
            </p:cNvPr>
            <p:cNvSpPr txBox="1"/>
            <p:nvPr/>
          </p:nvSpPr>
          <p:spPr>
            <a:xfrm>
              <a:off x="619480" y="3878124"/>
              <a:ext cx="33757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South County Courthouse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BB066B3-2440-4610-A304-F65A3E4C0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0" y="3024880"/>
            <a:ext cx="3113647" cy="23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32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1456</Words>
  <Application>Microsoft Office PowerPoint</Application>
  <PresentationFormat>Widescreen</PresentationFormat>
  <Paragraphs>239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Century Gothic</vt:lpstr>
      <vt:lpstr>Symbol</vt:lpstr>
      <vt:lpstr>Times New Roman</vt:lpstr>
      <vt:lpstr>Verdana</vt:lpstr>
      <vt:lpstr>Wingdings 2</vt:lpstr>
      <vt:lpstr>Quotable</vt:lpstr>
      <vt:lpstr> Delray Beach Community Redevelopment Agency RFP Pre-Submission Meeting</vt:lpstr>
      <vt:lpstr>West Atlantic Avenue RFP</vt:lpstr>
      <vt:lpstr>About Delray Beach</vt:lpstr>
      <vt:lpstr>Downtown Delray Beach</vt:lpstr>
      <vt:lpstr>About West Atlantic Area</vt:lpstr>
      <vt:lpstr>CRA Investment in West Atlantic Area and Surrounding Neighborhoods</vt:lpstr>
      <vt:lpstr>Redevelopment Projects in the Area</vt:lpstr>
      <vt:lpstr>Redevelopment Projects in the Area</vt:lpstr>
      <vt:lpstr>Redevelopment Projects in the Area</vt:lpstr>
      <vt:lpstr>Beautification and Infrastructure</vt:lpstr>
      <vt:lpstr>Beautification and Infrastructure</vt:lpstr>
      <vt:lpstr>Upcoming Capital  Improvement Projects</vt:lpstr>
      <vt:lpstr>Upcoming CRA Projects</vt:lpstr>
      <vt:lpstr>Upcoming CRA Projects</vt:lpstr>
      <vt:lpstr>Properties included in RFP</vt:lpstr>
      <vt:lpstr>Information about the Properties</vt:lpstr>
      <vt:lpstr>Information about the Properties</vt:lpstr>
      <vt:lpstr>RFP Development Parameters</vt:lpstr>
      <vt:lpstr>Key Elements in RFP</vt:lpstr>
      <vt:lpstr>Key Elements in RFP</vt:lpstr>
      <vt:lpstr>Local Inclusion &amp; Participation</vt:lpstr>
      <vt:lpstr>Local Inclusion &amp; Participation</vt:lpstr>
      <vt:lpstr>RFP Scoring Criteria</vt:lpstr>
      <vt:lpstr>Incentives for Developers</vt:lpstr>
      <vt:lpstr>Delray Beach Opportunity Zone</vt:lpstr>
      <vt:lpstr>RFP Timetable</vt:lpstr>
      <vt:lpstr>RFP Submittal Requirements </vt:lpstr>
      <vt:lpstr>Last Chance for Face to Face Questions!!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Delray Beach Community Redevelopment Agency RFP Pre-Submission Meeting</dc:title>
  <dc:creator>Jadusingh, Renee</dc:creator>
  <cp:lastModifiedBy>Hadjipetrou, Teresa</cp:lastModifiedBy>
  <cp:revision>17</cp:revision>
  <dcterms:created xsi:type="dcterms:W3CDTF">2018-08-28T22:42:30Z</dcterms:created>
  <dcterms:modified xsi:type="dcterms:W3CDTF">2018-08-29T20:12:33Z</dcterms:modified>
</cp:coreProperties>
</file>